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4" r:id="rId2"/>
  </p:sldMasterIdLst>
  <p:notesMasterIdLst>
    <p:notesMasterId r:id="rId10"/>
  </p:notesMasterIdLst>
  <p:handoutMasterIdLst>
    <p:handoutMasterId r:id="rId11"/>
  </p:handoutMasterIdLst>
  <p:sldIdLst>
    <p:sldId id="495" r:id="rId3"/>
    <p:sldId id="497" r:id="rId4"/>
    <p:sldId id="480" r:id="rId5"/>
    <p:sldId id="491" r:id="rId6"/>
    <p:sldId id="492" r:id="rId7"/>
    <p:sldId id="479" r:id="rId8"/>
    <p:sldId id="496" r:id="rId9"/>
  </p:sldIdLst>
  <p:sldSz cx="9906000" cy="6858000" type="A4"/>
  <p:notesSz cx="6797675" cy="9926638"/>
  <p:defaultTextStyle>
    <a:defPPr>
      <a:defRPr lang="nn-NO"/>
    </a:defPPr>
    <a:lvl1pPr algn="l" defTabSz="51579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515798" algn="l" defTabSz="51579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031596" algn="l" defTabSz="51579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547394" algn="l" defTabSz="51579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2063192" algn="l" defTabSz="51579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578990" algn="l" defTabSz="1031596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3094788" algn="l" defTabSz="1031596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610586" algn="l" defTabSz="1031596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4126384" algn="l" defTabSz="1031596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89">
          <p15:clr>
            <a:srgbClr val="A4A3A4"/>
          </p15:clr>
        </p15:guide>
        <p15:guide id="2" pos="6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1" autoAdjust="0"/>
    <p:restoredTop sz="72841" autoAdjust="0"/>
  </p:normalViewPr>
  <p:slideViewPr>
    <p:cSldViewPr snapToGrid="0" snapToObjects="1">
      <p:cViewPr varScale="1">
        <p:scale>
          <a:sx n="74" d="100"/>
          <a:sy n="74" d="100"/>
        </p:scale>
        <p:origin x="-954" y="-90"/>
      </p:cViewPr>
      <p:guideLst>
        <p:guide orient="horz" pos="1689"/>
        <p:guide pos="6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-1794" y="54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09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32" y="0"/>
            <a:ext cx="2945660" cy="49609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3D20C1D7-5AD2-4DDA-B262-1DD17F64AE4F}" type="datetimeFigureOut">
              <a:rPr lang="nb-NO" smtClean="0"/>
              <a:pPr/>
              <a:t>03.12.2019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959"/>
            <a:ext cx="2945660" cy="49609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32" y="9428959"/>
            <a:ext cx="2945660" cy="49609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09232F26-AB99-43CE-9E2C-82C09A50548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602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EEE4C48C-373B-435D-B6E6-18B50C3E4714}" type="datetimeFigureOut">
              <a:rPr lang="nb-NO" smtClean="0"/>
              <a:pPr/>
              <a:t>03.12.2019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9747F2CA-F157-45B0-AFC9-40AAA639EB4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942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5798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1596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7394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3192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8990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788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586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384" algn="l" defTabSz="103159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6" y="0"/>
            <a:ext cx="992424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075" y="2540001"/>
            <a:ext cx="9901850" cy="1676399"/>
          </a:xfrm>
        </p:spPr>
        <p:txBody>
          <a:bodyPr/>
          <a:lstStyle>
            <a:lvl1pPr marL="0" indent="0" algn="ctr">
              <a:buFont typeface="Arial"/>
              <a:buNone/>
              <a:defRPr sz="3300" b="0" u="none" cap="none">
                <a:solidFill>
                  <a:schemeClr val="accent1"/>
                </a:solidFill>
                <a:latin typeface="Arial Narrow"/>
                <a:cs typeface="Arial Narrow"/>
              </a:defRPr>
            </a:lvl1pPr>
          </a:lstStyle>
          <a:p>
            <a:r>
              <a:rPr lang="nb-NO" dirty="0" smtClean="0"/>
              <a:t>Tittel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75" y="4277359"/>
            <a:ext cx="9901850" cy="1427733"/>
          </a:xfrm>
        </p:spPr>
        <p:txBody>
          <a:bodyPr/>
          <a:lstStyle>
            <a:lvl1pPr marL="0" indent="0" algn="ctr">
              <a:buNone/>
              <a:defRPr sz="1800" b="0" spc="4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51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EEE94-FD43-3941-B543-BB427E4391B5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029AB-B912-4663-9681-3FAC5512F43C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569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28480" y="1978503"/>
            <a:ext cx="4073355" cy="4045229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901836" y="1978503"/>
            <a:ext cx="4174194" cy="4045229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6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8481" y="2253421"/>
            <a:ext cx="4122671" cy="78932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28481" y="3042745"/>
            <a:ext cx="4122672" cy="2980987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951152" y="2253420"/>
            <a:ext cx="4124210" cy="78932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951153" y="3042742"/>
            <a:ext cx="4124877" cy="2980991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1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7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1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8482" y="1049884"/>
            <a:ext cx="3535830" cy="116205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64311" y="1049941"/>
            <a:ext cx="4711718" cy="4973791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28481" y="2211935"/>
            <a:ext cx="3535831" cy="3811797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94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41645" y="4885332"/>
            <a:ext cx="5943600" cy="639765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820417" cy="4272557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41645" y="5537432"/>
            <a:ext cx="5943600" cy="482552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02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8480" y="987229"/>
            <a:ext cx="8246882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28480" y="2130228"/>
            <a:ext cx="8247549" cy="4076067"/>
          </a:xfrm>
        </p:spPr>
        <p:txBody>
          <a:bodyPr vert="eaVert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8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47179" y="1031734"/>
            <a:ext cx="2228850" cy="509443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28481" y="1031733"/>
            <a:ext cx="6018699" cy="517456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61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tel og skjematisk tegning eller 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SmartArt 2"/>
          <p:cNvSpPr>
            <a:spLocks noGrp="1"/>
          </p:cNvSpPr>
          <p:nvPr>
            <p:ph type="dgm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466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" y="0"/>
            <a:ext cx="9901850" cy="68579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075" y="1137920"/>
            <a:ext cx="9901850" cy="2072640"/>
          </a:xfrm>
        </p:spPr>
        <p:txBody>
          <a:bodyPr/>
          <a:lstStyle>
            <a:lvl1pPr marL="0" indent="0" algn="ctr">
              <a:buFont typeface="Arial"/>
              <a:buNone/>
              <a:defRPr sz="2400" b="0" u="none" cap="none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nb-NO" dirty="0" smtClean="0"/>
              <a:t>Tittel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EEE94-FD43-3941-B543-BB427E4391B5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C029AB-B912-4663-9681-3FAC5512F43C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6681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-12192"/>
            <a:ext cx="9906000" cy="2097024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160" tIns="51579" rIns="103160" bIns="51579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0" indent="0" algn="ctr">
              <a:buNone/>
              <a:defRPr i="1"/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07E0F4-DB83-8B49-B781-ECF85F7CA69F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90096-1BDD-4641-A203-161CAF5B92A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4003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y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-12192"/>
            <a:ext cx="9906000" cy="2097024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160" tIns="51579" rIns="103160" bIns="51579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3425" y="-36576"/>
            <a:ext cx="8441055" cy="615696"/>
          </a:xfrm>
        </p:spPr>
        <p:txBody>
          <a:bodyPr/>
          <a:lstStyle>
            <a:lvl1pPr>
              <a:defRPr sz="1600"/>
            </a:lvl1pPr>
          </a:lstStyle>
          <a:p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33425" y="822960"/>
            <a:ext cx="7953375" cy="5191760"/>
          </a:xfrm>
        </p:spPr>
        <p:txBody>
          <a:bodyPr/>
          <a:lstStyle>
            <a:lvl5pPr marL="0" indent="0" algn="ctr">
              <a:buNone/>
              <a:defRPr i="1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07E0F4-DB83-8B49-B781-ECF85F7CA69F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90096-1BDD-4641-A203-161CAF5B92A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5930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-12192"/>
            <a:ext cx="9906000" cy="2097024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160" tIns="51579" rIns="103160" bIns="51579" rtlCol="0" anchor="ctr"/>
          <a:lstStyle/>
          <a:p>
            <a:pPr algn="ctr"/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07E0F4-DB83-8B49-B781-ECF85F7CA69F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90096-1BDD-4641-A203-161CAF5B92A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9842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uten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-12192"/>
            <a:ext cx="9906000" cy="2097024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160" tIns="51579" rIns="103160" bIns="51579" rtlCol="0" anchor="ctr"/>
          <a:lstStyle/>
          <a:p>
            <a:pPr algn="ctr"/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07E0F4-DB83-8B49-B781-ECF85F7CA69F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90096-1BDD-4641-A203-161CAF5B92A0}" type="slidenum">
              <a:rPr lang="nn-NO"/>
              <a:pPr/>
              <a:t>‹#›</a:t>
            </a:fld>
            <a:endParaRPr lang="nn-NO"/>
          </a:p>
        </p:txBody>
      </p:sp>
      <p:sp>
        <p:nvSpPr>
          <p:cNvPr id="2" name="Rektangel 1"/>
          <p:cNvSpPr/>
          <p:nvPr userDrawn="1"/>
        </p:nvSpPr>
        <p:spPr>
          <a:xfrm>
            <a:off x="0" y="-12192"/>
            <a:ext cx="9904413" cy="6870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39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1492253"/>
            <a:ext cx="9906000" cy="1470025"/>
          </a:xfrm>
        </p:spPr>
        <p:txBody>
          <a:bodyPr>
            <a:normAutofit/>
          </a:bodyPr>
          <a:lstStyle>
            <a:lvl1pPr>
              <a:defRPr sz="4333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0" y="2647474"/>
            <a:ext cx="9906000" cy="1642825"/>
          </a:xfrm>
        </p:spPr>
        <p:txBody>
          <a:bodyPr>
            <a:normAutofit/>
          </a:bodyPr>
          <a:lstStyle>
            <a:lvl1pPr marL="0" indent="0" algn="ctr">
              <a:buNone/>
              <a:defRPr sz="3033" b="0" i="1">
                <a:solidFill>
                  <a:schemeClr val="bg1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46346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2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3411" y="3718181"/>
            <a:ext cx="8242619" cy="2131711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3411" y="2217992"/>
            <a:ext cx="8242618" cy="1500187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12/3/2019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8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33425" y="-36576"/>
            <a:ext cx="8441055" cy="123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160" tIns="51579" rIns="103160" bIns="51579" numCol="1" anchor="b" anchorCtr="0" compatLnSpc="1">
            <a:prstTxWarp prst="textNoShape">
              <a:avLst/>
            </a:prstTxWarp>
          </a:bodyPr>
          <a:lstStyle/>
          <a:p>
            <a:pPr lvl="0"/>
            <a:endParaRPr lang="nn-NO" dirty="0" smtClean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733425" y="1615441"/>
            <a:ext cx="7953375" cy="42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160" tIns="51579" rIns="103160" bIns="51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85191" y="6981829"/>
            <a:ext cx="2311400" cy="365125"/>
          </a:xfrm>
          <a:prstGeom prst="rect">
            <a:avLst/>
          </a:prstGeom>
        </p:spPr>
        <p:txBody>
          <a:bodyPr vert="horz" wrap="square" lIns="103160" tIns="51579" rIns="103160" bIns="51579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AC57A7F-FBCF-B84D-809A-19174B21726C}" type="datetime1">
              <a:rPr lang="en-US"/>
              <a:pPr/>
              <a:t>12/3/2019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730202" y="6996432"/>
            <a:ext cx="3136900" cy="365125"/>
          </a:xfrm>
          <a:prstGeom prst="rect">
            <a:avLst/>
          </a:prstGeom>
        </p:spPr>
        <p:txBody>
          <a:bodyPr vert="horz" lIns="103160" tIns="51579" rIns="103160" bIns="5157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848101" y="6441379"/>
            <a:ext cx="2201333" cy="365125"/>
          </a:xfrm>
          <a:prstGeom prst="rect">
            <a:avLst/>
          </a:prstGeom>
        </p:spPr>
        <p:txBody>
          <a:bodyPr vert="horz" wrap="square" lIns="103160" tIns="51579" rIns="103160" bIns="5157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C065B58-E52D-4BCC-9607-77F43EFFD2BB}" type="slidenum">
              <a:rPr lang="nn-NO" smtClean="0"/>
              <a:pPr/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686" r:id="rId3"/>
    <p:sldLayoutId id="2147483701" r:id="rId4"/>
    <p:sldLayoutId id="2147483702" r:id="rId5"/>
    <p:sldLayoutId id="2147483703" r:id="rId6"/>
  </p:sldLayoutIdLst>
  <p:hf hdr="0" ftr="0" dt="0"/>
  <p:txStyles>
    <p:titleStyle>
      <a:lvl1pPr marL="0" indent="0" algn="l" defTabSz="515798" rtl="0" eaLnBrk="1" fontAlgn="base" hangingPunct="1">
        <a:spcBef>
          <a:spcPct val="0"/>
        </a:spcBef>
        <a:spcAft>
          <a:spcPts val="677"/>
        </a:spcAft>
        <a:buSzPct val="100000"/>
        <a:buFont typeface="Arial"/>
        <a:buNone/>
        <a:defRPr sz="3300" b="0" i="0" u="none" kern="1200" cap="none">
          <a:solidFill>
            <a:schemeClr val="tx2"/>
          </a:solidFill>
          <a:latin typeface="Arial Narrow"/>
          <a:ea typeface="ＭＳ Ｐゴシック" charset="-128"/>
          <a:cs typeface="Arial"/>
        </a:defRPr>
      </a:lvl1pPr>
      <a:lvl2pPr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2pPr>
      <a:lvl3pPr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3pPr>
      <a:lvl4pPr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4pPr>
      <a:lvl5pPr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5pPr>
      <a:lvl6pPr marL="515798"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6pPr>
      <a:lvl7pPr marL="1031596"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7pPr>
      <a:lvl8pPr marL="1547394"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8pPr>
      <a:lvl9pPr marL="2063192" algn="l" defTabSz="515798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595959"/>
          </a:solidFill>
          <a:latin typeface="Arial" charset="0"/>
          <a:ea typeface="ＭＳ Ｐゴシック" charset="-128"/>
        </a:defRPr>
      </a:lvl9pPr>
    </p:titleStyle>
    <p:bodyStyle>
      <a:lvl1pPr marL="0" indent="0" algn="l" defTabSz="515798" rtl="0" eaLnBrk="1" fontAlgn="base" hangingPunct="1">
        <a:lnSpc>
          <a:spcPts val="2100"/>
        </a:lnSpc>
        <a:spcBef>
          <a:spcPts val="400"/>
        </a:spcBef>
        <a:spcAft>
          <a:spcPts val="1000"/>
        </a:spcAft>
        <a:buSzPct val="120000"/>
        <a:buFont typeface="Arial"/>
        <a:buNone/>
        <a:defRPr sz="1600" b="0" kern="1200" spc="30">
          <a:solidFill>
            <a:schemeClr val="tx1"/>
          </a:solidFill>
          <a:latin typeface="Arial Narrow"/>
          <a:ea typeface="ＭＳ Ｐゴシック" charset="-128"/>
          <a:cs typeface="Arial Narrow"/>
        </a:defRPr>
      </a:lvl1pPr>
      <a:lvl2pPr marL="284298" indent="-284298" algn="l" defTabSz="515798" rtl="0" eaLnBrk="1" fontAlgn="base" hangingPunct="1">
        <a:lnSpc>
          <a:spcPts val="2100"/>
        </a:lnSpc>
        <a:spcBef>
          <a:spcPts val="400"/>
        </a:spcBef>
        <a:spcAft>
          <a:spcPct val="0"/>
        </a:spcAft>
        <a:buSzPct val="150000"/>
        <a:buFontTx/>
        <a:buBlip>
          <a:blip r:embed="rId9"/>
        </a:buBlip>
        <a:defRPr sz="1600" b="0" kern="1200" spc="30">
          <a:solidFill>
            <a:schemeClr val="tx1"/>
          </a:solidFill>
          <a:latin typeface="Arial Narrow"/>
          <a:ea typeface="ＭＳ Ｐゴシック" charset="-128"/>
          <a:cs typeface="Arial Narrow"/>
        </a:defRPr>
      </a:lvl2pPr>
      <a:lvl3pPr marL="649824" indent="-324913" algn="l" defTabSz="515798" rtl="0" eaLnBrk="1" fontAlgn="base" hangingPunct="1">
        <a:lnSpc>
          <a:spcPts val="2100"/>
        </a:lnSpc>
        <a:spcBef>
          <a:spcPts val="400"/>
        </a:spcBef>
        <a:spcAft>
          <a:spcPct val="0"/>
        </a:spcAft>
        <a:buSzPct val="80000"/>
        <a:buFont typeface="Courier New"/>
        <a:buChar char="o"/>
        <a:defRPr sz="1600" b="0" kern="1200" spc="30">
          <a:solidFill>
            <a:schemeClr val="tx1"/>
          </a:solidFill>
          <a:latin typeface="Arial Narrow"/>
          <a:ea typeface="ＭＳ Ｐゴシック" charset="-128"/>
          <a:cs typeface="Arial Narrow"/>
        </a:defRPr>
      </a:lvl3pPr>
      <a:lvl4pPr marL="974737" indent="-324913" algn="l" defTabSz="515798" rtl="0" eaLnBrk="1" fontAlgn="base" hangingPunct="1">
        <a:lnSpc>
          <a:spcPts val="2100"/>
        </a:lnSpc>
        <a:spcBef>
          <a:spcPts val="400"/>
        </a:spcBef>
        <a:spcAft>
          <a:spcPct val="0"/>
        </a:spcAft>
        <a:buFont typeface="Lucida Grande"/>
        <a:buChar char="-"/>
        <a:defRPr sz="1600" b="0" kern="1200" spc="30">
          <a:solidFill>
            <a:schemeClr val="tx1"/>
          </a:solidFill>
          <a:latin typeface="Arial Narrow"/>
          <a:ea typeface="ＭＳ Ｐゴシック" charset="-128"/>
          <a:cs typeface="Arial Narrow"/>
        </a:defRPr>
      </a:lvl4pPr>
      <a:lvl5pPr marL="1299648" indent="-324913" algn="l" defTabSz="515798" rtl="0" eaLnBrk="1" fontAlgn="base" hangingPunct="1">
        <a:lnSpc>
          <a:spcPts val="2100"/>
        </a:lnSpc>
        <a:spcBef>
          <a:spcPts val="400"/>
        </a:spcBef>
        <a:spcAft>
          <a:spcPct val="0"/>
        </a:spcAft>
        <a:buSzPct val="100000"/>
        <a:buFont typeface="Arial"/>
        <a:buChar char="•"/>
        <a:defRPr sz="1600" b="0" kern="1200" spc="30">
          <a:solidFill>
            <a:schemeClr val="tx1"/>
          </a:solidFill>
          <a:latin typeface="Arial Narrow"/>
          <a:ea typeface="ＭＳ Ｐゴシック" charset="-128"/>
          <a:cs typeface="Arial Narrow"/>
        </a:defRPr>
      </a:lvl5pPr>
      <a:lvl6pPr marL="2836889" indent="-257899" algn="l" defTabSz="51579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688" indent="-257899" algn="l" defTabSz="51579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486" indent="-257899" algn="l" defTabSz="51579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283" indent="-257899" algn="l" defTabSz="51579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98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596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394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192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990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788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586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384" algn="l" defTabSz="5157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28480" y="971044"/>
            <a:ext cx="8246882" cy="1007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8480" y="1978503"/>
            <a:ext cx="8247549" cy="404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28480" y="602373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5285" fontAlgn="auto">
              <a:spcBef>
                <a:spcPts val="0"/>
              </a:spcBef>
              <a:spcAft>
                <a:spcPts val="0"/>
              </a:spcAft>
            </a:pPr>
            <a:fld id="{68C2560D-EC28-3B41-86E8-18F1CE0113B4}" type="datetimeFigureOut">
              <a:rPr lang="en-US" smtClean="0">
                <a:solidFill>
                  <a:srgbClr val="272727">
                    <a:tint val="75000"/>
                  </a:srgbClr>
                </a:solidFill>
                <a:latin typeface="Arial"/>
                <a:ea typeface="+mn-ea"/>
              </a:rPr>
              <a:pPr defTabSz="495285" fontAlgn="auto">
                <a:spcBef>
                  <a:spcPts val="0"/>
                </a:spcBef>
                <a:spcAft>
                  <a:spcPts val="0"/>
                </a:spcAft>
              </a:pPr>
              <a:t>12/3/2019</a:t>
            </a:fld>
            <a:endParaRPr lang="en-US" dirty="0">
              <a:solidFill>
                <a:srgbClr val="272727">
                  <a:tint val="75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764629" y="602373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5285" fontAlgn="auto">
              <a:spcBef>
                <a:spcPts val="0"/>
              </a:spcBef>
              <a:spcAft>
                <a:spcPts val="0"/>
              </a:spcAft>
            </a:pPr>
            <a:fld id="{2066355A-084C-D24E-9AD2-7E4FC41EA627}" type="slidenum">
              <a:rPr lang="en-US" smtClean="0">
                <a:solidFill>
                  <a:srgbClr val="272727">
                    <a:tint val="75000"/>
                  </a:srgbClr>
                </a:solidFill>
                <a:latin typeface="Arial"/>
                <a:ea typeface="+mn-ea"/>
              </a:rPr>
              <a:pPr defTabSz="4952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519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Marked K-</a:t>
            </a:r>
            <a:r>
              <a:rPr lang="en-US" dirty="0" err="1" smtClean="0"/>
              <a:t>bjelke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94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Nøkkeltall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Omsetning K-produkter 2019 </a:t>
            </a:r>
            <a:r>
              <a:rPr lang="nb-NO" sz="2400" dirty="0" err="1" smtClean="0"/>
              <a:t>ca</a:t>
            </a:r>
            <a:r>
              <a:rPr lang="nb-NO" sz="2400" dirty="0" smtClean="0"/>
              <a:t> NOK 100 mill.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Volum </a:t>
            </a:r>
            <a:r>
              <a:rPr lang="nb-NO" sz="2400" dirty="0" err="1" smtClean="0"/>
              <a:t>ca</a:t>
            </a:r>
            <a:r>
              <a:rPr lang="nb-NO" sz="2400" dirty="0" smtClean="0"/>
              <a:t> 16 000 m³ ferdig vare.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Volum ved oppstart i 2003 </a:t>
            </a:r>
            <a:r>
              <a:rPr lang="nb-NO" sz="2400" dirty="0" err="1" smtClean="0"/>
              <a:t>ca</a:t>
            </a:r>
            <a:r>
              <a:rPr lang="nb-NO" sz="2400" dirty="0" smtClean="0"/>
              <a:t> 3 000 m³.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Hele volumet selges på det norske markedet.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Industrikunder ( element, takstol, modul o.l.)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Ulike entreprenører og byggefirma via byggevarekjedene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0096-1BDD-4641-A203-161CAF5B92A0}" type="slidenum">
              <a:rPr lang="nn-NO" smtClean="0"/>
              <a:pPr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554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Hvorfor bruke K-produkter?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78250" y="1381336"/>
            <a:ext cx="6677895" cy="40603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Unik retthet og stabilitet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Stor styrke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Unngår vridninger og andre deformasjoner ved nedtørking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Miljøvennlig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Lokalt råstoff - norsk produksjon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0096-1BDD-4641-A203-161CAF5B92A0}" type="slidenum">
              <a:rPr lang="nn-NO" smtClean="0"/>
              <a:pPr/>
              <a:t>3</a:t>
            </a:fld>
            <a:endParaRPr lang="nn-NO"/>
          </a:p>
        </p:txBody>
      </p:sp>
      <p:pic>
        <p:nvPicPr>
          <p:cNvPr id="2050" name="Picture 2" descr="Godkjenningsmerke-Teknisk-Godkjenning-outline-2008-uten-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47" y="4615318"/>
            <a:ext cx="1241248" cy="12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07346" y="5353091"/>
            <a:ext cx="1143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TG 2365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91" y="4904087"/>
            <a:ext cx="2633023" cy="6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5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Utfordringer og muligheter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nb-NO" sz="2400" dirty="0" smtClean="0"/>
              <a:t>Økende kundekrav er vår styrke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Skreddersøm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Økende grad av ferdigstillelse</a:t>
            </a:r>
          </a:p>
          <a:p>
            <a:pPr lvl="1">
              <a:lnSpc>
                <a:spcPct val="100000"/>
              </a:lnSpc>
            </a:pPr>
            <a:r>
              <a:rPr lang="nb-NO" sz="2400" dirty="0" smtClean="0"/>
              <a:t>Markedsstyrt standard &gt; bransjestandard</a:t>
            </a:r>
          </a:p>
          <a:p>
            <a:pPr lvl="1">
              <a:lnSpc>
                <a:spcPct val="100000"/>
              </a:lnSpc>
            </a:pPr>
            <a:r>
              <a:rPr lang="nb-NO" sz="2400" dirty="0" smtClean="0"/>
              <a:t>Precut / ferdige løsninger minimerer miljø- og HMS problem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Mindre transport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Kortere byggetid</a:t>
            </a:r>
            <a:endParaRPr lang="nb-NO" sz="2400" dirty="0"/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Mindre svinn</a:t>
            </a:r>
          </a:p>
          <a:p>
            <a:pPr marL="0" lvl="1" indent="0">
              <a:lnSpc>
                <a:spcPct val="100000"/>
              </a:lnSpc>
              <a:buNone/>
            </a:pPr>
            <a:endParaRPr lang="nb-NO" sz="24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0096-1BDD-4641-A203-161CAF5B92A0}" type="slidenum">
              <a:rPr lang="nn-NO" smtClean="0"/>
              <a:pPr/>
              <a:t>4</a:t>
            </a:fld>
            <a:endParaRPr lang="nn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l="40318" t="28800" r="40045" b="34899"/>
          <a:stretch/>
        </p:blipFill>
        <p:spPr>
          <a:xfrm>
            <a:off x="5823160" y="4141700"/>
            <a:ext cx="1795383" cy="18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Innovasjon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601362" y="1860760"/>
            <a:ext cx="7265774" cy="3953337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nb-NO" sz="2400" dirty="0" smtClean="0"/>
              <a:t>Nye prosesser og tekniske muligheter flytter grenser</a:t>
            </a:r>
          </a:p>
          <a:p>
            <a:pPr lvl="1">
              <a:lnSpc>
                <a:spcPct val="100000"/>
              </a:lnSpc>
            </a:pPr>
            <a:r>
              <a:rPr lang="nb-NO" sz="2400" dirty="0" smtClean="0"/>
              <a:t>K-bjelke PLUS ble lansert 2017. 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Bjelkelag 4,70 m</a:t>
            </a:r>
          </a:p>
          <a:p>
            <a:pPr lvl="1">
              <a:lnSpc>
                <a:spcPct val="100000"/>
              </a:lnSpc>
            </a:pPr>
            <a:r>
              <a:rPr lang="nb-NO" sz="2400" dirty="0" smtClean="0"/>
              <a:t>Lamineringslinje ombygd 2018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Økt kapasitet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Redusert svinn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Nye / bedre produkt</a:t>
            </a:r>
          </a:p>
          <a:p>
            <a:pPr lvl="2">
              <a:lnSpc>
                <a:spcPct val="100000"/>
              </a:lnSpc>
            </a:pPr>
            <a:r>
              <a:rPr lang="nb-NO" sz="2400" dirty="0" smtClean="0"/>
              <a:t>K-stender fra C18 til C24</a:t>
            </a:r>
            <a:endParaRPr lang="nb-NO" sz="2400" dirty="0"/>
          </a:p>
          <a:p>
            <a:pPr marL="324911" lvl="2" indent="0">
              <a:lnSpc>
                <a:spcPct val="100000"/>
              </a:lnSpc>
              <a:buNone/>
            </a:pPr>
            <a:endParaRPr lang="nb-NO" sz="24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0096-1BDD-4641-A203-161CAF5B92A0}" type="slidenum">
              <a:rPr lang="nn-NO" smtClean="0"/>
              <a:pPr/>
              <a:t>5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1148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2820" y="334878"/>
            <a:ext cx="8441055" cy="1353880"/>
          </a:xfrm>
        </p:spPr>
        <p:txBody>
          <a:bodyPr/>
          <a:lstStyle/>
          <a:p>
            <a:pPr algn="ctr"/>
            <a:r>
              <a:rPr lang="nb-NO" dirty="0" smtClean="0"/>
              <a:t>K-bjelke Plus lansert i 2017</a:t>
            </a:r>
            <a:br>
              <a:rPr lang="nb-NO" dirty="0" smtClean="0"/>
            </a:br>
            <a:r>
              <a:rPr lang="nb-NO" sz="2400" dirty="0" smtClean="0"/>
              <a:t>-ny teknologi gir sterkere bjelke / lengre spenn</a:t>
            </a:r>
            <a:endParaRPr lang="nb-NO" sz="24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8"/>
          <a:stretch/>
        </p:blipFill>
        <p:spPr>
          <a:xfrm>
            <a:off x="996661" y="2197029"/>
            <a:ext cx="7953375" cy="3480960"/>
          </a:xfr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0096-1BDD-4641-A203-161CAF5B92A0}" type="slidenum">
              <a:rPr lang="nn-NO" smtClean="0"/>
              <a:pPr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941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3425" y="-36576"/>
            <a:ext cx="8441055" cy="885073"/>
          </a:xfrm>
        </p:spPr>
        <p:txBody>
          <a:bodyPr/>
          <a:lstStyle/>
          <a:p>
            <a:pPr algn="ctr"/>
            <a:r>
              <a:rPr lang="nb-NO" dirty="0" smtClean="0"/>
              <a:t>Verdens sterkeste bjelke..?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0096-1BDD-4641-A203-161CAF5B92A0}" type="slidenum">
              <a:rPr lang="nn-NO" smtClean="0"/>
              <a:pPr/>
              <a:t>7</a:t>
            </a:fld>
            <a:endParaRPr lang="nn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33" t="16547" r="28345" b="10245"/>
          <a:stretch/>
        </p:blipFill>
        <p:spPr>
          <a:xfrm>
            <a:off x="1811005" y="1327861"/>
            <a:ext cx="6556994" cy="48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jeldstad_pp_mal_korrigert2 (2)">
  <a:themeElements>
    <a:clrScheme name="Kjeldstad pp">
      <a:dk1>
        <a:srgbClr val="2C292D"/>
      </a:dk1>
      <a:lt1>
        <a:sysClr val="window" lastClr="FFFFFF"/>
      </a:lt1>
      <a:dk2>
        <a:srgbClr val="6B8F24"/>
      </a:dk2>
      <a:lt2>
        <a:srgbClr val="FFFFFF"/>
      </a:lt2>
      <a:accent1>
        <a:srgbClr val="C4D600"/>
      </a:accent1>
      <a:accent2>
        <a:srgbClr val="046A38"/>
      </a:accent2>
      <a:accent3>
        <a:srgbClr val="959496"/>
      </a:accent3>
      <a:accent4>
        <a:srgbClr val="C5C8A1"/>
      </a:accent4>
      <a:accent5>
        <a:srgbClr val="697670"/>
      </a:accent5>
      <a:accent6>
        <a:srgbClr val="B5C791"/>
      </a:accent6>
      <a:hlink>
        <a:srgbClr val="2C292D"/>
      </a:hlink>
      <a:folHlink>
        <a:srgbClr val="959496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Inntre Kjeldstad">
      <a:dk1>
        <a:srgbClr val="272727"/>
      </a:dk1>
      <a:lt1>
        <a:sysClr val="window" lastClr="FFFFFF"/>
      </a:lt1>
      <a:dk2>
        <a:srgbClr val="003E2C"/>
      </a:dk2>
      <a:lt2>
        <a:srgbClr val="BFC0BF"/>
      </a:lt2>
      <a:accent1>
        <a:srgbClr val="BDD227"/>
      </a:accent1>
      <a:accent2>
        <a:srgbClr val="003E2C"/>
      </a:accent2>
      <a:accent3>
        <a:srgbClr val="7F5C65"/>
      </a:accent3>
      <a:accent4>
        <a:srgbClr val="B7A135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8354C6E1A69C41A9AACCEDBCC7B5CF" ma:contentTypeVersion="10" ma:contentTypeDescription="Opprett et nytt dokument." ma:contentTypeScope="" ma:versionID="5dc893a086e09fea55a60db00101e16c">
  <xsd:schema xmlns:xsd="http://www.w3.org/2001/XMLSchema" xmlns:xs="http://www.w3.org/2001/XMLSchema" xmlns:p="http://schemas.microsoft.com/office/2006/metadata/properties" xmlns:ns2="06c22d64-198c-417d-ab60-30bbdbcb6f70" xmlns:ns3="09e4d42b-b6e6-4e38-b68f-1b1755720456" targetNamespace="http://schemas.microsoft.com/office/2006/metadata/properties" ma:root="true" ma:fieldsID="250eb78b19a27b3dbe047c06def69e13" ns2:_="" ns3:_="">
    <xsd:import namespace="06c22d64-198c-417d-ab60-30bbdbcb6f70"/>
    <xsd:import namespace="09e4d42b-b6e6-4e38-b68f-1b17557204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22d64-198c-417d-ab60-30bbdbcb6f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4d42b-b6e6-4e38-b68f-1b175572045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5D295F-D7BB-4621-9075-583DA1842B40}"/>
</file>

<file path=customXml/itemProps2.xml><?xml version="1.0" encoding="utf-8"?>
<ds:datastoreItem xmlns:ds="http://schemas.openxmlformats.org/officeDocument/2006/customXml" ds:itemID="{961CC314-959F-4DAD-845A-D1E9F3E41FF4}"/>
</file>

<file path=customXml/itemProps3.xml><?xml version="1.0" encoding="utf-8"?>
<ds:datastoreItem xmlns:ds="http://schemas.openxmlformats.org/officeDocument/2006/customXml" ds:itemID="{D3174D44-84BF-4D21-AA0D-4712C9430E2D}"/>
</file>

<file path=docProps/app.xml><?xml version="1.0" encoding="utf-8"?>
<Properties xmlns="http://schemas.openxmlformats.org/officeDocument/2006/extended-properties" xmlns:vt="http://schemas.openxmlformats.org/officeDocument/2006/docPropsVTypes">
  <Template>Kjeldstad_pp_mal_korrigert2 (2)</Template>
  <TotalTime>4899</TotalTime>
  <Words>159</Words>
  <Application>Microsoft Office PowerPoint</Application>
  <PresentationFormat>A4 (210 x 297 mm)</PresentationFormat>
  <Paragraphs>41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7</vt:i4>
      </vt:variant>
    </vt:vector>
  </HeadingPairs>
  <TitlesOfParts>
    <vt:vector size="9" baseType="lpstr">
      <vt:lpstr>Kjeldstad_pp_mal_korrigert2 (2)</vt:lpstr>
      <vt:lpstr>1_Office-tema</vt:lpstr>
      <vt:lpstr>Marked K-bjelke</vt:lpstr>
      <vt:lpstr>Nøkkeltall</vt:lpstr>
      <vt:lpstr>Hvorfor bruke K-produkter?</vt:lpstr>
      <vt:lpstr>Utfordringer og muligheter</vt:lpstr>
      <vt:lpstr>Innovasjon</vt:lpstr>
      <vt:lpstr>K-bjelke Plus lansert i 2017 -ny teknologi gir sterkere bjelke / lengre spenn</vt:lpstr>
      <vt:lpstr>Verdens sterkeste bjelke..?</vt:lpstr>
    </vt:vector>
  </TitlesOfParts>
  <Company>Kjeldstad Holding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Oppsett ”tittel”</dc:title>
  <dc:creator>Rolf.Solberg@kjeldstad.no</dc:creator>
  <cp:lastModifiedBy>Tom Helge Stubbe</cp:lastModifiedBy>
  <cp:revision>424</cp:revision>
  <cp:lastPrinted>2017-11-21T07:19:07Z</cp:lastPrinted>
  <dcterms:created xsi:type="dcterms:W3CDTF">2014-03-07T09:16:21Z</dcterms:created>
  <dcterms:modified xsi:type="dcterms:W3CDTF">2019-12-03T21:00:48Z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0x010100668354C6E1A69C41A9AACCEDBCC7B5CF</vt:lpwstr>
  </property>
</Properties>
</file>