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</p:sldMasterIdLst>
  <p:notesMasterIdLst>
    <p:notesMasterId r:id="rId20"/>
  </p:notesMasterIdLst>
  <p:sldIdLst>
    <p:sldId id="256" r:id="rId5"/>
    <p:sldId id="265" r:id="rId6"/>
    <p:sldId id="320" r:id="rId7"/>
    <p:sldId id="264" r:id="rId8"/>
    <p:sldId id="261" r:id="rId9"/>
    <p:sldId id="258" r:id="rId10"/>
    <p:sldId id="262" r:id="rId11"/>
    <p:sldId id="323" r:id="rId12"/>
    <p:sldId id="326" r:id="rId13"/>
    <p:sldId id="324" r:id="rId14"/>
    <p:sldId id="259" r:id="rId15"/>
    <p:sldId id="322" r:id="rId16"/>
    <p:sldId id="325" r:id="rId17"/>
    <p:sldId id="327" r:id="rId18"/>
    <p:sldId id="316" r:id="rId19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9E6C82A2-C1D5-4F8E-801F-FB1D90AD277A}">
          <p14:sldIdLst>
            <p14:sldId id="256"/>
            <p14:sldId id="265"/>
            <p14:sldId id="320"/>
            <p14:sldId id="264"/>
            <p14:sldId id="261"/>
            <p14:sldId id="258"/>
            <p14:sldId id="262"/>
            <p14:sldId id="323"/>
            <p14:sldId id="326"/>
            <p14:sldId id="324"/>
            <p14:sldId id="259"/>
            <p14:sldId id="322"/>
            <p14:sldId id="325"/>
            <p14:sldId id="32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A"/>
    <a:srgbClr val="32A9CE"/>
    <a:srgbClr val="009FD1"/>
    <a:srgbClr val="0085A9"/>
    <a:srgbClr val="55B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090" autoAdjust="0"/>
  </p:normalViewPr>
  <p:slideViewPr>
    <p:cSldViewPr snapToGrid="0">
      <p:cViewPr varScale="1">
        <p:scale>
          <a:sx n="68" d="100"/>
          <a:sy n="68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B921-1D22-4FA9-B45E-171ED0D92928}" type="datetimeFigureOut">
              <a:rPr lang="nb-NO" smtClean="0"/>
              <a:t>04.12.2019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708C-CBA9-46EA-91DC-02E37898DC6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55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78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62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080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21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756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71B61-D931-4A70-8D0A-44EC7A4CA3B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05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K-bjelken er en bjelke som brukes som bl. a. etasjeskille, og som i sine egenskaper er sammenlignbar med I-bjelker som </a:t>
            </a:r>
            <a:r>
              <a:rPr lang="nb-NO" dirty="0" err="1"/>
              <a:t>Ranti</a:t>
            </a:r>
            <a:r>
              <a:rPr lang="nb-NO" dirty="0"/>
              <a:t>-, </a:t>
            </a:r>
            <a:r>
              <a:rPr lang="nb-NO" dirty="0" err="1"/>
              <a:t>Masonit</a:t>
            </a:r>
            <a:r>
              <a:rPr lang="nb-NO" dirty="0"/>
              <a:t> og </a:t>
            </a:r>
            <a:r>
              <a:rPr lang="nb-NO" dirty="0" err="1"/>
              <a:t>Kertobjelken</a:t>
            </a:r>
            <a:r>
              <a:rPr lang="nb-NO" dirty="0"/>
              <a:t>. K-bjelken er limt sammen av tykkere yter- og tynnere innerlameller. Ytterlamellene er tykkere for å ta opp skjærkreftene i bjelkens trykk- og strekksone.</a:t>
            </a:r>
          </a:p>
          <a:p>
            <a:endParaRPr lang="nb-NO" dirty="0"/>
          </a:p>
          <a:p>
            <a:r>
              <a:rPr lang="nb-NO" dirty="0"/>
              <a:t>K-bjelken har blitt utviklet i tett samarbeid mellom </a:t>
            </a:r>
            <a:r>
              <a:rPr lang="nb-NO" dirty="0" err="1"/>
              <a:t>InntreKjeldstad</a:t>
            </a:r>
            <a:r>
              <a:rPr lang="nb-NO" dirty="0"/>
              <a:t> og Treteknisk siden 2001. For å kunne følge med K-bjelkens trinnvis evolusjon er det viktig å kjenne til noen få detaljer rund trelastproduksjon, og jeg skal bruke et lysbilde til å forklare noen få begreper. KLIKK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70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Hei og god dag, navnet mitt er Karl-Christian Mahnert, jeg jobber som forsker på Norsk Treteknisk Institutt i avdeling Produksjon og produkter.</a:t>
            </a:r>
          </a:p>
          <a:p>
            <a:r>
              <a:rPr lang="nb-NO" dirty="0"/>
              <a:t>Jeg har gleden av å presentere noen detaljer rundt utviklingen av produktet K-bjelken.</a:t>
            </a:r>
          </a:p>
          <a:p>
            <a:endParaRPr lang="nb-NO" dirty="0"/>
          </a:p>
          <a:p>
            <a:r>
              <a:rPr lang="nb-NO" dirty="0"/>
              <a:t>K-bjelken er en bjelke som brukes som bl. a. etasjeskille, og som i sine egenskaper er sammenlignbar med I-bjelker som </a:t>
            </a:r>
            <a:r>
              <a:rPr lang="nb-NO" dirty="0" err="1"/>
              <a:t>Ranti</a:t>
            </a:r>
            <a:r>
              <a:rPr lang="nb-NO" dirty="0"/>
              <a:t>-, </a:t>
            </a:r>
            <a:r>
              <a:rPr lang="nb-NO" dirty="0" err="1"/>
              <a:t>Masonit</a:t>
            </a:r>
            <a:r>
              <a:rPr lang="nb-NO" dirty="0"/>
              <a:t> og </a:t>
            </a:r>
            <a:r>
              <a:rPr lang="nb-NO" dirty="0" err="1"/>
              <a:t>Kertobjelken</a:t>
            </a:r>
            <a:r>
              <a:rPr lang="nb-NO" dirty="0"/>
              <a:t>. K-bjelken er limt sammen av tykkere yter- og tynnere innerlameller. Dette for å ta opp kreftene i bjelkens trykk- og strekksone.</a:t>
            </a:r>
          </a:p>
          <a:p>
            <a:endParaRPr lang="nb-NO" dirty="0"/>
          </a:p>
          <a:p>
            <a:r>
              <a:rPr lang="nb-NO" dirty="0"/>
              <a:t>K-bjelken har blitt utviklet i tett samarbeid mellom </a:t>
            </a:r>
            <a:r>
              <a:rPr lang="nb-NO" dirty="0" err="1"/>
              <a:t>InntreKjeldstad</a:t>
            </a:r>
            <a:r>
              <a:rPr lang="nb-NO" dirty="0"/>
              <a:t> og Treteknisk siden 2001. For å kunne følge med K-bjelkens trinnvis evolusjon er det viktig å kjenne til noen få detaljer rund trelastproduksjon, og jeg skal bruke et lysbilde til å forklare noen få begreper. KLIKK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1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72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man ser på </a:t>
            </a:r>
            <a:r>
              <a:rPr lang="nb-NO" dirty="0" err="1"/>
              <a:t>postningen</a:t>
            </a:r>
            <a:r>
              <a:rPr lang="nb-NO" dirty="0"/>
              <a:t>, dvs. oppdeling av stokken med hensyn til økonomisk utbytte, så kommer sidebordene dårlig ut. Dette pga. at de bl. a. har lavere holdbarhet mot råte enn ytter- og innerplanker som har en hvis andel kjerneved (furu), og fordi det er kun få sidebord per stokk som produseres, dvs. at det er mye håndtering ift. forholdsvis få bord. </a:t>
            </a:r>
          </a:p>
          <a:p>
            <a:endParaRPr lang="nb-NO" dirty="0"/>
          </a:p>
          <a:p>
            <a:r>
              <a:rPr lang="nb-NO" dirty="0"/>
              <a:t>Så hva kan man gjøre for å videreforedle sidebord og dermed øke verdiskapning?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42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sidebord?</a:t>
            </a:r>
          </a:p>
          <a:p>
            <a:r>
              <a:rPr lang="nb-NO" dirty="0"/>
              <a:t>Hvorfor er det vanskelig å finne bruksområde?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9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Bredere </a:t>
            </a:r>
            <a:r>
              <a:rPr lang="nb-NO" dirty="0" err="1"/>
              <a:t>mode.rbjelke</a:t>
            </a:r>
            <a:r>
              <a:rPr lang="nb-NO" dirty="0"/>
              <a:t> for å minimalisere antall emner som må flyttes før splitting.</a:t>
            </a:r>
          </a:p>
          <a:p>
            <a:endParaRPr lang="nb-NO" dirty="0"/>
          </a:p>
          <a:p>
            <a:r>
              <a:rPr lang="nb-NO" dirty="0"/>
              <a:t>Det betyr at de tre bjelkene må ha samme bøyefasthet (E-modul) og skjærfasthet som de framstilt basert på smalere moderbjelke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29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Bredere </a:t>
            </a:r>
            <a:r>
              <a:rPr lang="nb-NO" dirty="0" err="1"/>
              <a:t>mode.rbjelke</a:t>
            </a:r>
            <a:r>
              <a:rPr lang="nb-NO" dirty="0"/>
              <a:t> for å minimalisere antall emner som må flyttes før splitting.</a:t>
            </a:r>
          </a:p>
          <a:p>
            <a:endParaRPr lang="nb-NO" dirty="0"/>
          </a:p>
          <a:p>
            <a:r>
              <a:rPr lang="nb-NO" dirty="0"/>
              <a:t>Det betyr at de tre bjelkene må ha samme bøyefasthet (E-modul) og skjærfasthet som de framstilt basert på smalere moderbjelke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11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Bredere </a:t>
            </a:r>
            <a:r>
              <a:rPr lang="nb-NO" dirty="0" err="1"/>
              <a:t>mode.rbjelke</a:t>
            </a:r>
            <a:r>
              <a:rPr lang="nb-NO" dirty="0"/>
              <a:t> for å minimalisere antall emner som må flyttes før splitting.</a:t>
            </a:r>
          </a:p>
          <a:p>
            <a:endParaRPr lang="nb-NO" dirty="0"/>
          </a:p>
          <a:p>
            <a:r>
              <a:rPr lang="nb-NO" dirty="0"/>
              <a:t>Det betyr at de tre bjelkene må ha samme bøyefasthet (E-modul) og skjærfasthet som de framstilt basert på smalere moderbjelke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9708C-CBA9-46EA-91DC-02E37898DC6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92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li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www.treteknisk.no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249488"/>
            <a:ext cx="7886700" cy="1914298"/>
          </a:xfrm>
        </p:spPr>
        <p:txBody>
          <a:bodyPr numCol="1"/>
          <a:lstStyle>
            <a:lvl1pPr algn="l">
              <a:defRPr sz="3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  <a:p>
            <a:pPr lvl="1"/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28652" y="4371016"/>
            <a:ext cx="3939779" cy="784225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628652" y="5362466"/>
            <a:ext cx="3939779" cy="784225"/>
          </a:xfrm>
        </p:spPr>
        <p:txBody>
          <a:bodyPr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0" y="6371513"/>
            <a:ext cx="1226456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sto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WordPictureWatermark9115013" descr="NTI symb 10%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486" y="236538"/>
            <a:ext cx="5062764" cy="64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www.treteknisk.no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249488"/>
            <a:ext cx="3939268" cy="1914298"/>
          </a:xfrm>
        </p:spPr>
        <p:txBody>
          <a:bodyPr numCol="1"/>
          <a:lstStyle>
            <a:lvl1pPr algn="l">
              <a:defRPr sz="30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28652" y="4371016"/>
            <a:ext cx="3939779" cy="784225"/>
          </a:xfrm>
        </p:spPr>
        <p:txBody>
          <a:bodyPr numCol="1"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628652" y="5362466"/>
            <a:ext cx="3939779" cy="784225"/>
          </a:xfrm>
        </p:spPr>
        <p:txBody>
          <a:bodyPr numCol="1">
            <a:noAutofit/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4688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628650" y="2277839"/>
            <a:ext cx="7886700" cy="38208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0" y="6371513"/>
            <a:ext cx="1226456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stor og liten bok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4"/>
          </p:nvPr>
        </p:nvSpPr>
        <p:spPr>
          <a:xfrm>
            <a:off x="628652" y="2277154"/>
            <a:ext cx="5023077" cy="37562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11"/>
          <p:cNvSpPr>
            <a:spLocks noGrp="1"/>
          </p:cNvSpPr>
          <p:nvPr>
            <p:ph sz="quarter" idx="15"/>
          </p:nvPr>
        </p:nvSpPr>
        <p:spPr>
          <a:xfrm>
            <a:off x="5829302" y="2277155"/>
            <a:ext cx="2686051" cy="37562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0" y="6371513"/>
            <a:ext cx="1226456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stor og liten bok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4"/>
          </p:nvPr>
        </p:nvSpPr>
        <p:spPr>
          <a:xfrm>
            <a:off x="628652" y="2320197"/>
            <a:ext cx="2686051" cy="3704544"/>
          </a:xfrm>
        </p:spPr>
        <p:txBody>
          <a:bodyPr numCol="1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11"/>
          <p:cNvSpPr>
            <a:spLocks noGrp="1"/>
          </p:cNvSpPr>
          <p:nvPr>
            <p:ph sz="quarter" idx="15"/>
          </p:nvPr>
        </p:nvSpPr>
        <p:spPr>
          <a:xfrm>
            <a:off x="3492275" y="2332793"/>
            <a:ext cx="5023077" cy="3704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0" y="6371513"/>
            <a:ext cx="1226456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2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Treteknisk.no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383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like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treteknisk.no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465112" y="550194"/>
            <a:ext cx="3999734" cy="5469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6"/>
          <p:cNvSpPr>
            <a:spLocks noGrp="1"/>
          </p:cNvSpPr>
          <p:nvPr>
            <p:ph sz="quarter" idx="14"/>
          </p:nvPr>
        </p:nvSpPr>
        <p:spPr>
          <a:xfrm>
            <a:off x="4679157" y="550193"/>
            <a:ext cx="4007644" cy="54696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0" y="6371513"/>
            <a:ext cx="1226456" cy="3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err="1"/>
              <a:t>Bunntekst</a:t>
            </a:r>
            <a:endParaRPr lang="en-US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2" y="0"/>
            <a:ext cx="252663" cy="6858000"/>
          </a:xfrm>
          <a:prstGeom prst="rect">
            <a:avLst/>
          </a:prstGeom>
          <a:solidFill>
            <a:srgbClr val="009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11" name="WordPictureWatermark9115013" descr="NTI symb 10%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360369"/>
            <a:ext cx="252663" cy="14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2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20" r:id="rId3"/>
    <p:sldLayoutId id="2147483833" r:id="rId4"/>
    <p:sldLayoutId id="2147483829" r:id="rId5"/>
    <p:sldLayoutId id="2147483824" r:id="rId6"/>
    <p:sldLayoutId id="2147483832" r:id="rId7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rgbClr val="0099CA"/>
          </a:solidFill>
          <a:latin typeface="Segoe UI Semibold" panose="020B0702040204020203" pitchFamily="34" charset="0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Clr>
          <a:srgbClr val="0099CA"/>
        </a:buClr>
        <a:buFont typeface="Arial" panose="020B0604020202020204" pitchFamily="34" charset="0"/>
        <a:buNone/>
        <a:defRPr sz="24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1pPr>
      <a:lvl2pPr marL="600060" indent="-257168" algn="l" defTabSz="685783" rtl="0" eaLnBrk="1" latinLnBrk="0" hangingPunct="1">
        <a:lnSpc>
          <a:spcPct val="90000"/>
        </a:lnSpc>
        <a:spcBef>
          <a:spcPts val="375"/>
        </a:spcBef>
        <a:buClr>
          <a:srgbClr val="0099CA"/>
        </a:buClr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+mn-cs"/>
        </a:defRPr>
      </a:lvl2pPr>
      <a:lvl3pPr marL="685783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39.jpeg"/><Relationship Id="rId5" Type="http://schemas.openxmlformats.org/officeDocument/2006/relationships/image" Target="../media/image20.png"/><Relationship Id="rId10" Type="http://schemas.openxmlformats.org/officeDocument/2006/relationships/image" Target="../media/image38.jpeg"/><Relationship Id="rId4" Type="http://schemas.openxmlformats.org/officeDocument/2006/relationships/image" Target="../media/image19.wmf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wmf"/><Relationship Id="rId11" Type="http://schemas.openxmlformats.org/officeDocument/2006/relationships/image" Target="../media/image39.jpeg"/><Relationship Id="rId5" Type="http://schemas.openxmlformats.org/officeDocument/2006/relationships/image" Target="../media/image20.png"/><Relationship Id="rId10" Type="http://schemas.openxmlformats.org/officeDocument/2006/relationships/image" Target="../media/image38.jpeg"/><Relationship Id="rId4" Type="http://schemas.openxmlformats.org/officeDocument/2006/relationships/image" Target="../media/image19.wmf"/><Relationship Id="rId9" Type="http://schemas.openxmlformats.org/officeDocument/2006/relationships/image" Target="../media/image31.jpe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eg"/><Relationship Id="rId7" Type="http://schemas.openxmlformats.org/officeDocument/2006/relationships/image" Target="../media/image19.w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28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26.jpe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8.jpeg"/><Relationship Id="rId3" Type="http://schemas.openxmlformats.org/officeDocument/2006/relationships/image" Target="../media/image29.jpeg"/><Relationship Id="rId7" Type="http://schemas.openxmlformats.org/officeDocument/2006/relationships/image" Target="../media/image11.wm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3.jpeg"/><Relationship Id="rId5" Type="http://schemas.openxmlformats.org/officeDocument/2006/relationships/image" Target="../media/image19.wmf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8.jpeg"/><Relationship Id="rId3" Type="http://schemas.openxmlformats.org/officeDocument/2006/relationships/image" Target="../media/image29.jpeg"/><Relationship Id="rId7" Type="http://schemas.openxmlformats.org/officeDocument/2006/relationships/image" Target="../media/image11.wm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33.jpeg"/><Relationship Id="rId5" Type="http://schemas.openxmlformats.org/officeDocument/2006/relationships/image" Target="../media/image19.wmf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31.jpe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625081" y="4722157"/>
            <a:ext cx="7886700" cy="1914298"/>
          </a:xfrm>
        </p:spPr>
        <p:txBody>
          <a:bodyPr>
            <a:normAutofit/>
          </a:bodyPr>
          <a:lstStyle/>
          <a:p>
            <a:r>
              <a:rPr lang="nb-NO" sz="2400" dirty="0"/>
              <a:t>Karl-Christian Mahnert</a:t>
            </a:r>
          </a:p>
          <a:p>
            <a:r>
              <a:rPr lang="nb-NO" sz="2400" dirty="0"/>
              <a:t>Norsk Treteknisk Institutt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K-bjelke – suksess på flere trinn!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625081" y="5852230"/>
            <a:ext cx="4530015" cy="784225"/>
          </a:xfrm>
        </p:spPr>
        <p:txBody>
          <a:bodyPr/>
          <a:lstStyle/>
          <a:p>
            <a:r>
              <a:rPr lang="nb-NO" dirty="0"/>
              <a:t>Fra Arena Skog til WOODWORKS!</a:t>
            </a:r>
          </a:p>
          <a:p>
            <a:r>
              <a:rPr lang="nb-NO" dirty="0"/>
              <a:t>Værnes, 04. desember 2019</a:t>
            </a:r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D7822CA1-B0D0-4616-AC32-C271D67F6F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17" y="1564585"/>
            <a:ext cx="4748722" cy="2894393"/>
          </a:xfrm>
          <a:prstGeom prst="rect">
            <a:avLst/>
          </a:prstGeom>
        </p:spPr>
      </p:pic>
      <p:pic>
        <p:nvPicPr>
          <p:cNvPr id="1026" name="Picture 2" descr="Bilderesultat for inntre kjeldstad">
            <a:extLst>
              <a:ext uri="{FF2B5EF4-FFF2-40B4-BE49-F238E27FC236}">
                <a16:creationId xmlns:a16="http://schemas.microsoft.com/office/drawing/2014/main" id="{B7EFB2AB-65DE-4280-AD8F-3918732F6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441984" y="5616953"/>
            <a:ext cx="1613262" cy="6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24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35198-4A3B-4151-A7AF-51BDA678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3. Trinn (K-bjelke pluss)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20558-AD3E-4755-AD1E-6CE19F267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865" y="1881786"/>
            <a:ext cx="7886700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Ønske om å øke spennvidde (K-bjelke pluss)</a:t>
            </a:r>
          </a:p>
          <a:p>
            <a:pPr marL="942960" lvl="1" indent="-342900"/>
            <a:r>
              <a:rPr lang="nb-NO" dirty="0"/>
              <a:t>Må ha bøyefasthet som K-bjelke</a:t>
            </a:r>
          </a:p>
          <a:p>
            <a:pPr marL="942960" lvl="1" indent="-342900"/>
            <a:r>
              <a:rPr lang="nb-NO" dirty="0"/>
              <a:t>Må ha samme skjærfasthet som K-bjelke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0EC28E24-AD6A-4B23-8793-FFEC7688AB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220" y="2966312"/>
            <a:ext cx="5859881" cy="3779624"/>
          </a:xfrm>
          <a:prstGeom prst="rect">
            <a:avLst/>
          </a:prstGeom>
          <a:ln>
            <a:noFill/>
          </a:ln>
        </p:spPr>
      </p:pic>
      <p:pic>
        <p:nvPicPr>
          <p:cNvPr id="32" name="Picture 2" descr="Bilderesultat for inntre kjeldstad">
            <a:extLst>
              <a:ext uri="{FF2B5EF4-FFF2-40B4-BE49-F238E27FC236}">
                <a16:creationId xmlns:a16="http://schemas.microsoft.com/office/drawing/2014/main" id="{E74A9FF3-799F-463D-AEB1-C9F9CEC87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80796" y="5782578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D8D9BE89-98C9-49BB-9A83-3018045A59BE}"/>
              </a:ext>
            </a:extLst>
          </p:cNvPr>
          <p:cNvSpPr/>
          <p:nvPr/>
        </p:nvSpPr>
        <p:spPr>
          <a:xfrm>
            <a:off x="4268417" y="4593510"/>
            <a:ext cx="469838" cy="26261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Pil: bøyd mot venstre 37">
            <a:extLst>
              <a:ext uri="{FF2B5EF4-FFF2-40B4-BE49-F238E27FC236}">
                <a16:creationId xmlns:a16="http://schemas.microsoft.com/office/drawing/2014/main" id="{4DD0FDE7-A09E-4906-9CC7-CDE1DF99A0F2}"/>
              </a:ext>
            </a:extLst>
          </p:cNvPr>
          <p:cNvSpPr/>
          <p:nvPr/>
        </p:nvSpPr>
        <p:spPr>
          <a:xfrm rot="20972625">
            <a:off x="4786113" y="4308768"/>
            <a:ext cx="134069" cy="539671"/>
          </a:xfrm>
          <a:prstGeom prst="curvedLeftArrow">
            <a:avLst>
              <a:gd name="adj1" fmla="val 25000"/>
              <a:gd name="adj2" fmla="val 50000"/>
              <a:gd name="adj3" fmla="val 44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1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35198-4A3B-4151-A7AF-51BDA678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3. Trinn (K-bjelke pluss)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20558-AD3E-4755-AD1E-6CE19F267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865" y="1881786"/>
            <a:ext cx="7886700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Ønske om å øke spennvidde (K-bjelke pluss)</a:t>
            </a:r>
          </a:p>
          <a:p>
            <a:pPr marL="942960" lvl="1" indent="-342900"/>
            <a:endParaRPr lang="nb-NO" dirty="0"/>
          </a:p>
          <a:p>
            <a:pPr marL="942960" lvl="1" indent="-342900"/>
            <a:endParaRPr lang="nb-NO" dirty="0"/>
          </a:p>
          <a:p>
            <a:pPr lvl="1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Hvordan få tak i materialet?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72310C-815D-4EA4-A69E-B361148928D0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E4E0B5-4F7D-4B43-8313-9A2563A734C3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F6BEE7D-46EC-41E2-861D-4C66A3F70AF8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8724D18-9BC2-4A89-92B2-AB868FC6F371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7AC0DF-0F80-4E6D-A6DC-DFBAD764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8582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B5F5ED-34F3-4C98-86D2-140CE8FB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092199F-5E75-409A-BE35-C26FD2794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1861481-653F-4771-8C0A-C0D77B45A540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AAC56E5-2798-4306-8DCD-F87CF9765BE3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9F44C78-94C8-4826-A88E-EDC26800E322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ADB7BDA6-BFE2-49A5-AF9C-C80A447CB6CB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BDEBA9F-0B35-41C5-AB1D-C6E733E94F85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E5C223C9-1FA6-4BC7-98D6-40629044C1AE}"/>
              </a:ext>
            </a:extLst>
          </p:cNvPr>
          <p:cNvCxnSpPr>
            <a:cxnSpLocks/>
          </p:cNvCxnSpPr>
          <p:nvPr/>
        </p:nvCxnSpPr>
        <p:spPr>
          <a:xfrm rot="5400000">
            <a:off x="4326193" y="4900247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BF71466-45AD-488C-8DCE-2FF7492967B7}"/>
              </a:ext>
            </a:extLst>
          </p:cNvPr>
          <p:cNvSpPr txBox="1"/>
          <p:nvPr/>
        </p:nvSpPr>
        <p:spPr>
          <a:xfrm>
            <a:off x="508998" y="4194581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2/3x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7943BD4-4008-4D76-B328-B498B703AC81}"/>
              </a:ext>
            </a:extLst>
          </p:cNvPr>
          <p:cNvSpPr txBox="1"/>
          <p:nvPr/>
        </p:nvSpPr>
        <p:spPr>
          <a:xfrm>
            <a:off x="2628279" y="428691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100/150</a:t>
            </a:r>
            <a:r>
              <a:rPr lang="nb-NO" dirty="0"/>
              <a:t> x 300 mm</a:t>
            </a:r>
            <a:r>
              <a:rPr lang="nb-NO" baseline="30000" dirty="0"/>
              <a:t>2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F355959B-A18F-45A9-A5CE-8B5B8EB397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90" y="4963893"/>
            <a:ext cx="1692368" cy="1205812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60C6EB0-205E-456C-A9C2-A402820D317E}"/>
              </a:ext>
            </a:extLst>
          </p:cNvPr>
          <p:cNvSpPr txBox="1"/>
          <p:nvPr/>
        </p:nvSpPr>
        <p:spPr>
          <a:xfrm>
            <a:off x="508998" y="6386984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6F27B0-E50C-456B-86A8-31718BFBD8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4121996"/>
            <a:ext cx="2066395" cy="317921"/>
          </a:xfrm>
          <a:prstGeom prst="rect">
            <a:avLst/>
          </a:prstGeom>
        </p:spPr>
      </p:pic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A515F59-9640-4520-BBA2-36B8D2E4E7BA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05CAB701-B0A2-446D-A5DC-B608FA4609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798" y="4533420"/>
            <a:ext cx="2160515" cy="361661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57136A3E-8C1B-49F9-820A-7918337B5C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44" y="3650671"/>
            <a:ext cx="649688" cy="90000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A615618-5A04-4C2D-89DD-5221750E8B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21052" y="4643211"/>
            <a:ext cx="1086319" cy="162000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32940298-58F5-4218-AA99-C24679DA95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76" y="4656246"/>
            <a:ext cx="791450" cy="162000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8E02BC62-C54A-42A3-9130-9D2E3E86B1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3" y="4720066"/>
            <a:ext cx="791450" cy="1620000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A9F7484C-33B1-49B6-BBAA-032DA5261F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6" y="4780931"/>
            <a:ext cx="599379" cy="1620000"/>
          </a:xfrm>
          <a:prstGeom prst="rect">
            <a:avLst/>
          </a:prstGeom>
        </p:spPr>
      </p:pic>
      <p:sp>
        <p:nvSpPr>
          <p:cNvPr id="43" name="Pil: bøyd mot venstre 42">
            <a:extLst>
              <a:ext uri="{FF2B5EF4-FFF2-40B4-BE49-F238E27FC236}">
                <a16:creationId xmlns:a16="http://schemas.microsoft.com/office/drawing/2014/main" id="{186B1260-4819-4B80-B3C6-00927D6B5C87}"/>
              </a:ext>
            </a:extLst>
          </p:cNvPr>
          <p:cNvSpPr/>
          <p:nvPr/>
        </p:nvSpPr>
        <p:spPr>
          <a:xfrm rot="10800000">
            <a:off x="6472136" y="4257831"/>
            <a:ext cx="186367" cy="483934"/>
          </a:xfrm>
          <a:prstGeom prst="curvedLeftArrow">
            <a:avLst>
              <a:gd name="adj1" fmla="val 25000"/>
              <a:gd name="adj2" fmla="val 50000"/>
              <a:gd name="adj3" fmla="val 44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FE7D09C0-8968-4C77-BE42-BAE6E3E424E1}"/>
              </a:ext>
            </a:extLst>
          </p:cNvPr>
          <p:cNvSpPr txBox="1"/>
          <p:nvPr/>
        </p:nvSpPr>
        <p:spPr>
          <a:xfrm>
            <a:off x="6859037" y="4131506"/>
            <a:ext cx="51007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400" dirty="0"/>
              <a:t>C 40</a:t>
            </a:r>
            <a:endParaRPr lang="nb-NO" sz="1400" baseline="300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A8F591C3-B39F-4524-97E4-921A7686F186}"/>
              </a:ext>
            </a:extLst>
          </p:cNvPr>
          <p:cNvSpPr txBox="1"/>
          <p:nvPr/>
        </p:nvSpPr>
        <p:spPr>
          <a:xfrm>
            <a:off x="7769263" y="4132950"/>
            <a:ext cx="125707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400" dirty="0"/>
              <a:t>14.000 N/mm</a:t>
            </a:r>
            <a:r>
              <a:rPr lang="nb-NO" sz="1400" baseline="30000" dirty="0"/>
              <a:t>2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F6D0E02-DE8E-4506-A086-0AC2BCB8E96E}"/>
              </a:ext>
            </a:extLst>
          </p:cNvPr>
          <p:cNvSpPr/>
          <p:nvPr/>
        </p:nvSpPr>
        <p:spPr>
          <a:xfrm>
            <a:off x="6702798" y="4021755"/>
            <a:ext cx="2309251" cy="46015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2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791660-B269-4D85-822C-FAF01E0A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Sorteringsforsøk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D3ACD0-04DE-4914-9A3C-75AC6F3BAF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709" y="2259089"/>
            <a:ext cx="4250920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1100 ytter- og innerlameller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Sorteringskrav: Bøyefasthet 14.000 N/mm</a:t>
            </a:r>
            <a:r>
              <a:rPr lang="nb-NO" baseline="30000" dirty="0"/>
              <a:t>2</a:t>
            </a:r>
          </a:p>
          <a:p>
            <a:endParaRPr lang="nb-NO" baseline="30000" dirty="0"/>
          </a:p>
          <a:p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/>
              <a:t>~20% av lamellene oppfyller krav til bøyefasthet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6F7F874-F4BC-441A-9DA9-D552FBA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14" y="1381672"/>
            <a:ext cx="4250921" cy="2399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7ECF3C-6A5A-44B8-B4D7-D89D9FA38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26" y="4167060"/>
            <a:ext cx="4250921" cy="24788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F522421A-35A8-4FA1-8CC9-3078EB6ADB11}"/>
              </a:ext>
            </a:extLst>
          </p:cNvPr>
          <p:cNvCxnSpPr>
            <a:cxnSpLocks/>
          </p:cNvCxnSpPr>
          <p:nvPr/>
        </p:nvCxnSpPr>
        <p:spPr>
          <a:xfrm>
            <a:off x="5128953" y="5311833"/>
            <a:ext cx="37656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3467EF06-511D-4EFC-9D73-BD2B7C57632E}"/>
              </a:ext>
            </a:extLst>
          </p:cNvPr>
          <p:cNvCxnSpPr>
            <a:cxnSpLocks/>
          </p:cNvCxnSpPr>
          <p:nvPr/>
        </p:nvCxnSpPr>
        <p:spPr>
          <a:xfrm>
            <a:off x="5128953" y="2380211"/>
            <a:ext cx="37656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DB3E7CF8-FEDB-451E-AE1C-6CE660FA45F6}"/>
              </a:ext>
            </a:extLst>
          </p:cNvPr>
          <p:cNvCxnSpPr>
            <a:cxnSpLocks/>
          </p:cNvCxnSpPr>
          <p:nvPr/>
        </p:nvCxnSpPr>
        <p:spPr>
          <a:xfrm>
            <a:off x="8140930" y="1803862"/>
            <a:ext cx="0" cy="1767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7141A121-60BC-4FEF-AD3A-5AF4E192D8F5}"/>
              </a:ext>
            </a:extLst>
          </p:cNvPr>
          <p:cNvCxnSpPr>
            <a:cxnSpLocks/>
          </p:cNvCxnSpPr>
          <p:nvPr/>
        </p:nvCxnSpPr>
        <p:spPr>
          <a:xfrm>
            <a:off x="8235141" y="4530436"/>
            <a:ext cx="0" cy="1862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35198-4A3B-4151-A7AF-51BDA678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3. Trinn (K-bjelke pluss)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120558-AD3E-4755-AD1E-6CE19F267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865" y="1881786"/>
            <a:ext cx="7886700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Ønske om å øke spennvidde (K-bjelke pluss)</a:t>
            </a:r>
          </a:p>
          <a:p>
            <a:pPr marL="942960" lvl="1" indent="-342900"/>
            <a:r>
              <a:rPr lang="nb-NO" dirty="0"/>
              <a:t>Bøyefasthet </a:t>
            </a:r>
          </a:p>
          <a:p>
            <a:pPr marL="942960" lvl="1" indent="-342900"/>
            <a:r>
              <a:rPr lang="nb-NO" dirty="0" err="1"/>
              <a:t>Skjærfastehet</a:t>
            </a:r>
            <a:r>
              <a:rPr lang="nb-NO" dirty="0"/>
              <a:t> av </a:t>
            </a:r>
            <a:r>
              <a:rPr lang="nb-NO" dirty="0" err="1"/>
              <a:t>limfuge</a:t>
            </a:r>
            <a:endParaRPr lang="nb-NO" dirty="0"/>
          </a:p>
          <a:p>
            <a:pPr lvl="1" indent="0">
              <a:buNone/>
            </a:pP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pPr lvl="1" indent="0">
              <a:buNone/>
            </a:pP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/>
              <a:t>TG 2365 K-bjelke og K-bjelke pluss (SINTEF)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942960" lvl="1" indent="-342900"/>
            <a:endParaRPr lang="nb-NO" dirty="0"/>
          </a:p>
          <a:p>
            <a:pPr lvl="1" indent="0">
              <a:buNone/>
            </a:pP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372310C-815D-4EA4-A69E-B361148928D0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E4E0B5-4F7D-4B43-8313-9A2563A734C3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F6BEE7D-46EC-41E2-861D-4C66A3F70AF8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8724D18-9BC2-4A89-92B2-AB868FC6F371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7AC0DF-0F80-4E6D-A6DC-DFBAD764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8582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B5F5ED-34F3-4C98-86D2-140CE8FB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E092199F-5E75-409A-BE35-C26FD2794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1861481-653F-4771-8C0A-C0D77B45A540}"/>
              </a:ext>
            </a:extLst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AAC56E5-2798-4306-8DCD-F87CF9765BE3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9F44C78-94C8-4826-A88E-EDC26800E322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ADB7BDA6-BFE2-49A5-AF9C-C80A447CB6CB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BDEBA9F-0B35-41C5-AB1D-C6E733E94F85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E5C223C9-1FA6-4BC7-98D6-40629044C1AE}"/>
              </a:ext>
            </a:extLst>
          </p:cNvPr>
          <p:cNvCxnSpPr>
            <a:cxnSpLocks/>
          </p:cNvCxnSpPr>
          <p:nvPr/>
        </p:nvCxnSpPr>
        <p:spPr>
          <a:xfrm rot="5400000">
            <a:off x="4326193" y="4900247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BF71466-45AD-488C-8DCE-2FF7492967B7}"/>
              </a:ext>
            </a:extLst>
          </p:cNvPr>
          <p:cNvSpPr txBox="1"/>
          <p:nvPr/>
        </p:nvSpPr>
        <p:spPr>
          <a:xfrm>
            <a:off x="508998" y="4194581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2/3x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07943BD4-4008-4D76-B328-B498B703AC81}"/>
              </a:ext>
            </a:extLst>
          </p:cNvPr>
          <p:cNvSpPr txBox="1"/>
          <p:nvPr/>
        </p:nvSpPr>
        <p:spPr>
          <a:xfrm>
            <a:off x="2628279" y="4286914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100/150</a:t>
            </a:r>
            <a:r>
              <a:rPr lang="nb-NO" dirty="0"/>
              <a:t> x 300 mm</a:t>
            </a:r>
            <a:r>
              <a:rPr lang="nb-NO" baseline="30000" dirty="0"/>
              <a:t>2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F355959B-A18F-45A9-A5CE-8B5B8EB397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90" y="4963893"/>
            <a:ext cx="1692368" cy="1205812"/>
          </a:xfrm>
          <a:prstGeom prst="rect">
            <a:avLst/>
          </a:prstGeom>
        </p:spPr>
      </p:pic>
      <p:sp>
        <p:nvSpPr>
          <p:cNvPr id="27" name="TekstSylinder 26">
            <a:extLst>
              <a:ext uri="{FF2B5EF4-FFF2-40B4-BE49-F238E27FC236}">
                <a16:creationId xmlns:a16="http://schemas.microsoft.com/office/drawing/2014/main" id="{360C6EB0-205E-456C-A9C2-A402820D317E}"/>
              </a:ext>
            </a:extLst>
          </p:cNvPr>
          <p:cNvSpPr txBox="1"/>
          <p:nvPr/>
        </p:nvSpPr>
        <p:spPr>
          <a:xfrm>
            <a:off x="508998" y="6386984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7A515F59-9640-4520-BBA2-36B8D2E4E7BA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6F27B0-E50C-456B-86A8-31718BFBD8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4121996"/>
            <a:ext cx="2066395" cy="317921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05CAB701-B0A2-446D-A5DC-B608FA4609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292" y="4550620"/>
            <a:ext cx="2160515" cy="361661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FF6D0E02-DE8E-4506-A086-0AC2BCB8E96E}"/>
              </a:ext>
            </a:extLst>
          </p:cNvPr>
          <p:cNvSpPr/>
          <p:nvPr/>
        </p:nvSpPr>
        <p:spPr>
          <a:xfrm>
            <a:off x="6702798" y="4021755"/>
            <a:ext cx="2309251" cy="46015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7136A3E-8C1B-49F9-820A-7918337B5CF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44" y="3650671"/>
            <a:ext cx="649688" cy="900000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A615618-5A04-4C2D-89DD-5221750E8B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21052" y="4643211"/>
            <a:ext cx="1086319" cy="162000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32940298-58F5-4218-AA99-C24679DA95E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76" y="4656246"/>
            <a:ext cx="791450" cy="1620000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8E02BC62-C54A-42A3-9130-9D2E3E86B1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3" y="4720066"/>
            <a:ext cx="791450" cy="1620000"/>
          </a:xfrm>
          <a:prstGeom prst="rect">
            <a:avLst/>
          </a:prstGeom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A9F7484C-33B1-49B6-BBAA-032DA5261F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6" y="4780931"/>
            <a:ext cx="599379" cy="1620000"/>
          </a:xfrm>
          <a:prstGeom prst="rect">
            <a:avLst/>
          </a:prstGeom>
        </p:spPr>
      </p:pic>
      <p:sp>
        <p:nvSpPr>
          <p:cNvPr id="43" name="Pil: bøyd mot venstre 42">
            <a:extLst>
              <a:ext uri="{FF2B5EF4-FFF2-40B4-BE49-F238E27FC236}">
                <a16:creationId xmlns:a16="http://schemas.microsoft.com/office/drawing/2014/main" id="{186B1260-4819-4B80-B3C6-00927D6B5C87}"/>
              </a:ext>
            </a:extLst>
          </p:cNvPr>
          <p:cNvSpPr/>
          <p:nvPr/>
        </p:nvSpPr>
        <p:spPr>
          <a:xfrm rot="10800000">
            <a:off x="6472136" y="4257831"/>
            <a:ext cx="186367" cy="483934"/>
          </a:xfrm>
          <a:prstGeom prst="curvedLeftArrow">
            <a:avLst>
              <a:gd name="adj1" fmla="val 25000"/>
              <a:gd name="adj2" fmla="val 50000"/>
              <a:gd name="adj3" fmla="val 44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36" name="Picture 2" descr="Bilderesultat for Icon checkbox">
            <a:extLst>
              <a:ext uri="{FF2B5EF4-FFF2-40B4-BE49-F238E27FC236}">
                <a16:creationId xmlns:a16="http://schemas.microsoft.com/office/drawing/2014/main" id="{1A74B957-83EA-4A00-AC74-F86A1D29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517" y="2211692"/>
            <a:ext cx="343633" cy="3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ilderesultat for Icon checkbox">
            <a:extLst>
              <a:ext uri="{FF2B5EF4-FFF2-40B4-BE49-F238E27FC236}">
                <a16:creationId xmlns:a16="http://schemas.microsoft.com/office/drawing/2014/main" id="{549A4120-E33F-437F-A89C-68B55DE6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376" y="2502299"/>
            <a:ext cx="343633" cy="3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0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7C3B9C-F86B-4693-8C1F-D430AD4C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35C839-EA52-4456-9E73-6D0B9CF16C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3 generasjoner av et produkt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Trinnvis utvikling gjennom tett samarbeid mellom industri og forskning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Pågående samarbeid for å sikre innovasjon fremover!</a:t>
            </a:r>
          </a:p>
          <a:p>
            <a:endParaRPr lang="nb-NO" dirty="0"/>
          </a:p>
        </p:txBody>
      </p:sp>
      <p:pic>
        <p:nvPicPr>
          <p:cNvPr id="4" name="Picture 2" descr="Bilderesultat for inntre kjeldstad">
            <a:extLst>
              <a:ext uri="{FF2B5EF4-FFF2-40B4-BE49-F238E27FC236}">
                <a16:creationId xmlns:a16="http://schemas.microsoft.com/office/drawing/2014/main" id="{408F6149-62A2-4789-B77C-B3AD6BCD3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80796" y="5782578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6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4996" y="711744"/>
            <a:ext cx="7886700" cy="1325563"/>
          </a:xfrm>
        </p:spPr>
        <p:txBody>
          <a:bodyPr>
            <a:normAutofit/>
          </a:bodyPr>
          <a:lstStyle/>
          <a:p>
            <a:r>
              <a:rPr lang="nb-NO" dirty="0"/>
              <a:t>Takk for oppmerksomheten!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285" y="2672862"/>
            <a:ext cx="4412430" cy="3297115"/>
          </a:xfrm>
          <a:prstGeom prst="rect">
            <a:avLst/>
          </a:prstGeom>
        </p:spPr>
      </p:pic>
      <p:pic>
        <p:nvPicPr>
          <p:cNvPr id="5" name="Picture 2" descr="Bilderesultat for inntre kjeldstad">
            <a:extLst>
              <a:ext uri="{FF2B5EF4-FFF2-40B4-BE49-F238E27FC236}">
                <a16:creationId xmlns:a16="http://schemas.microsoft.com/office/drawing/2014/main" id="{F82A1E7D-875F-4EFC-A29D-8A35ACCE5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56739" y="5773330"/>
            <a:ext cx="1429495" cy="5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7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2E9732-53B3-4153-A4EE-425057E2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K-bjelke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DD3A2F-12BE-45CD-B6AE-165A5EEB6A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52" y="2277154"/>
            <a:ext cx="6063696" cy="37562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Rektangulær bjelke for taksperrer, bjelkelag og takstol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Limt sammen av lameller av gran eller furu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0FE5CEF-FC37-4CAF-854E-A982F156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35" y="2277154"/>
            <a:ext cx="1624800" cy="3553201"/>
          </a:xfrm>
          <a:prstGeom prst="rect">
            <a:avLst/>
          </a:prstGeom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20B71E32-4584-450E-B68F-13AA89728755}"/>
              </a:ext>
            </a:extLst>
          </p:cNvPr>
          <p:cNvCxnSpPr>
            <a:cxnSpLocks/>
          </p:cNvCxnSpPr>
          <p:nvPr/>
        </p:nvCxnSpPr>
        <p:spPr>
          <a:xfrm>
            <a:off x="7036322" y="2727728"/>
            <a:ext cx="481097" cy="22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FF82B2CB-0727-4523-9624-75445A4CE793}"/>
              </a:ext>
            </a:extLst>
          </p:cNvPr>
          <p:cNvCxnSpPr>
            <a:cxnSpLocks/>
          </p:cNvCxnSpPr>
          <p:nvPr/>
        </p:nvCxnSpPr>
        <p:spPr>
          <a:xfrm>
            <a:off x="7180086" y="5225763"/>
            <a:ext cx="481097" cy="226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Trykk strekk">
            <a:extLst>
              <a:ext uri="{FF2B5EF4-FFF2-40B4-BE49-F238E27FC236}">
                <a16:creationId xmlns:a16="http://schemas.microsoft.com/office/drawing/2014/main" id="{87D008FB-5288-4332-A62A-3EF2A8C4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859653" y="4547110"/>
            <a:ext cx="3384376" cy="1810100"/>
          </a:xfrm>
          <a:prstGeom prst="rect">
            <a:avLst/>
          </a:prstGeom>
          <a:noFill/>
          <a:ln/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566CF7C-066A-43F9-B752-FD3A0ABB1FFD}"/>
              </a:ext>
            </a:extLst>
          </p:cNvPr>
          <p:cNvSpPr txBox="1"/>
          <p:nvPr/>
        </p:nvSpPr>
        <p:spPr>
          <a:xfrm>
            <a:off x="3084829" y="5225763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Trykksone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7F979ED-93E6-4CCA-8029-D8AC630D29DE}"/>
              </a:ext>
            </a:extLst>
          </p:cNvPr>
          <p:cNvSpPr txBox="1"/>
          <p:nvPr/>
        </p:nvSpPr>
        <p:spPr>
          <a:xfrm>
            <a:off x="2976170" y="5904416"/>
            <a:ext cx="124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Strekksone</a:t>
            </a:r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2FF1EB91-6372-4DE2-921D-885F2AC48113}"/>
              </a:ext>
            </a:extLst>
          </p:cNvPr>
          <p:cNvSpPr txBox="1">
            <a:spLocks/>
          </p:cNvSpPr>
          <p:nvPr/>
        </p:nvSpPr>
        <p:spPr>
          <a:xfrm>
            <a:off x="628652" y="3195789"/>
            <a:ext cx="6063696" cy="152159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99CA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600060" indent="-25716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99C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+mn-cs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Ytterlameller tykkere enn innerlameller</a:t>
            </a:r>
          </a:p>
        </p:txBody>
      </p:sp>
      <p:pic>
        <p:nvPicPr>
          <p:cNvPr id="20" name="Picture 2" descr="Bilderesultat for inntre kjeldstad">
            <a:extLst>
              <a:ext uri="{FF2B5EF4-FFF2-40B4-BE49-F238E27FC236}">
                <a16:creationId xmlns:a16="http://schemas.microsoft.com/office/drawing/2014/main" id="{F3BAC68E-B9B8-4568-9E82-EBB0F63AA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74359" y="5815285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2E9732-53B3-4153-A4EE-425057E2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K-bjelke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DD3A2F-12BE-45CD-B6AE-165A5EEB6A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8076" y="2318227"/>
            <a:ext cx="5467136" cy="37562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Et av </a:t>
            </a:r>
            <a:r>
              <a:rPr lang="nb-NO" dirty="0" err="1"/>
              <a:t>Kjeldstad</a:t>
            </a:r>
            <a:r>
              <a:rPr lang="nb-NO" dirty="0"/>
              <a:t> Trelast sine K-produkter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Utviklet av Kjelstad Trelast i samarbeid med Treteknisk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To varianter: </a:t>
            </a:r>
          </a:p>
          <a:p>
            <a:pPr marL="942960" lvl="1" indent="-342900"/>
            <a:r>
              <a:rPr lang="nb-NO" dirty="0"/>
              <a:t>K-bjelke</a:t>
            </a:r>
          </a:p>
          <a:p>
            <a:pPr marL="942960" lvl="1" indent="-342900"/>
            <a:r>
              <a:rPr lang="nb-NO" dirty="0"/>
              <a:t>K-bjelke Plus</a:t>
            </a:r>
          </a:p>
          <a:p>
            <a:pPr marL="942960" lvl="1" indent="-342900"/>
            <a:endParaRPr lang="nb-NO" dirty="0"/>
          </a:p>
        </p:txBody>
      </p:sp>
      <p:pic>
        <p:nvPicPr>
          <p:cNvPr id="20" name="Picture 2" descr="Bilderesultat for inntre kjeldstad">
            <a:extLst>
              <a:ext uri="{FF2B5EF4-FFF2-40B4-BE49-F238E27FC236}">
                <a16:creationId xmlns:a16="http://schemas.microsoft.com/office/drawing/2014/main" id="{F3BAC68E-B9B8-4568-9E82-EBB0F63AA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74359" y="5815285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B5F4D6E-ADA8-4A19-8741-FA18861547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02"/>
          <a:stretch/>
        </p:blipFill>
        <p:spPr>
          <a:xfrm>
            <a:off x="5809316" y="155117"/>
            <a:ext cx="3227096" cy="251792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29631E0-05A5-4ACD-8C40-19308CE94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246" y="4055387"/>
            <a:ext cx="4329967" cy="2792829"/>
          </a:xfrm>
          <a:prstGeom prst="rect">
            <a:avLst/>
          </a:prstGeom>
          <a:ln>
            <a:noFill/>
          </a:ln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3A7D748D-9D85-41DA-B5DE-E5C161955116}"/>
              </a:ext>
            </a:extLst>
          </p:cNvPr>
          <p:cNvSpPr/>
          <p:nvPr/>
        </p:nvSpPr>
        <p:spPr>
          <a:xfrm>
            <a:off x="6818911" y="5173634"/>
            <a:ext cx="498764" cy="2359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88873F6-2EDA-4B5F-8854-B22DF0299921}"/>
              </a:ext>
            </a:extLst>
          </p:cNvPr>
          <p:cNvSpPr/>
          <p:nvPr/>
        </p:nvSpPr>
        <p:spPr>
          <a:xfrm>
            <a:off x="6818911" y="4947972"/>
            <a:ext cx="498764" cy="2359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7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5C1E7-341C-43C4-9DB5-79D96D71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5281820" cy="1325563"/>
          </a:xfrm>
        </p:spPr>
        <p:txBody>
          <a:bodyPr>
            <a:normAutofit/>
          </a:bodyPr>
          <a:lstStyle/>
          <a:p>
            <a:r>
              <a:rPr lang="nb-NO" dirty="0"/>
              <a:t>Skurlastproduksjon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C0E37E-F175-477C-9AFE-18C35BD61A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9275" y="2155091"/>
            <a:ext cx="2752657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Tørking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Sortering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Videreforedling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0D457D0-A795-48F5-AC12-9D9521617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484" y="1916885"/>
            <a:ext cx="1719263" cy="223652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BDB8F3D-2168-491F-BE33-E89C9F680999}"/>
              </a:ext>
            </a:extLst>
          </p:cNvPr>
          <p:cNvSpPr txBox="1"/>
          <p:nvPr/>
        </p:nvSpPr>
        <p:spPr>
          <a:xfrm>
            <a:off x="7984274" y="3862216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21DC9496-97B9-472B-AED9-4EF70710923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38581" y="4366454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CCF04E73-DD47-4AF1-80EA-C140AB3B6A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424" y="5044944"/>
            <a:ext cx="2462748" cy="153447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45D35024-A5EB-498F-B23C-B3759E70B099}"/>
              </a:ext>
            </a:extLst>
          </p:cNvPr>
          <p:cNvCxnSpPr>
            <a:cxnSpLocks/>
          </p:cNvCxnSpPr>
          <p:nvPr/>
        </p:nvCxnSpPr>
        <p:spPr>
          <a:xfrm flipH="1">
            <a:off x="3709275" y="5853753"/>
            <a:ext cx="45481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Venstre klammeparentes 29">
            <a:extLst>
              <a:ext uri="{FF2B5EF4-FFF2-40B4-BE49-F238E27FC236}">
                <a16:creationId xmlns:a16="http://schemas.microsoft.com/office/drawing/2014/main" id="{811547BC-5A52-467E-996A-243B5BA8E2F4}"/>
              </a:ext>
            </a:extLst>
          </p:cNvPr>
          <p:cNvSpPr/>
          <p:nvPr/>
        </p:nvSpPr>
        <p:spPr>
          <a:xfrm>
            <a:off x="3385501" y="2114377"/>
            <a:ext cx="239342" cy="1749287"/>
          </a:xfrm>
          <a:prstGeom prst="leftBrac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0C709813-561A-42F9-81B1-E177401A1419}"/>
              </a:ext>
            </a:extLst>
          </p:cNvPr>
          <p:cNvSpPr txBox="1"/>
          <p:nvPr/>
        </p:nvSpPr>
        <p:spPr>
          <a:xfrm>
            <a:off x="1486955" y="2804354"/>
            <a:ext cx="153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Verdiskapning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E6073D28-7DE9-4FE5-9400-0A5AF2283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821" y="5200324"/>
            <a:ext cx="2333235" cy="1306858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0E16CE92-3702-4E05-B2AB-D8C6C7CF79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484" y="59299"/>
            <a:ext cx="1682511" cy="1533525"/>
          </a:xfrm>
          <a:prstGeom prst="rect">
            <a:avLst/>
          </a:prstGeom>
        </p:spPr>
      </p:pic>
      <p:sp>
        <p:nvSpPr>
          <p:cNvPr id="42" name="TekstSylinder 41">
            <a:extLst>
              <a:ext uri="{FF2B5EF4-FFF2-40B4-BE49-F238E27FC236}">
                <a16:creationId xmlns:a16="http://schemas.microsoft.com/office/drawing/2014/main" id="{3BCBC862-E5FD-4A92-9FDF-09900F9D352A}"/>
              </a:ext>
            </a:extLst>
          </p:cNvPr>
          <p:cNvSpPr txBox="1"/>
          <p:nvPr/>
        </p:nvSpPr>
        <p:spPr>
          <a:xfrm>
            <a:off x="8016334" y="1382260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skogkurs.no</a:t>
            </a:r>
          </a:p>
        </p:txBody>
      </p:sp>
      <p:cxnSp>
        <p:nvCxnSpPr>
          <p:cNvPr id="43" name="Rett pilkobling 42">
            <a:extLst>
              <a:ext uri="{FF2B5EF4-FFF2-40B4-BE49-F238E27FC236}">
                <a16:creationId xmlns:a16="http://schemas.microsoft.com/office/drawing/2014/main" id="{3ED7C7AF-BFB7-4E4B-B479-48D018BAD508}"/>
              </a:ext>
            </a:extLst>
          </p:cNvPr>
          <p:cNvCxnSpPr>
            <a:cxnSpLocks/>
          </p:cNvCxnSpPr>
          <p:nvPr/>
        </p:nvCxnSpPr>
        <p:spPr>
          <a:xfrm>
            <a:off x="8904379" y="165986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pilkobling 43">
            <a:extLst>
              <a:ext uri="{FF2B5EF4-FFF2-40B4-BE49-F238E27FC236}">
                <a16:creationId xmlns:a16="http://schemas.microsoft.com/office/drawing/2014/main" id="{C483E1A8-EEBE-4F7B-957E-32392F67ABDF}"/>
              </a:ext>
            </a:extLst>
          </p:cNvPr>
          <p:cNvCxnSpPr>
            <a:cxnSpLocks/>
          </p:cNvCxnSpPr>
          <p:nvPr/>
        </p:nvCxnSpPr>
        <p:spPr>
          <a:xfrm>
            <a:off x="8904379" y="406227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kobling 44">
            <a:extLst>
              <a:ext uri="{FF2B5EF4-FFF2-40B4-BE49-F238E27FC236}">
                <a16:creationId xmlns:a16="http://schemas.microsoft.com/office/drawing/2014/main" id="{2CB8BABB-DB0A-4DE8-BB30-A479AC61E238}"/>
              </a:ext>
            </a:extLst>
          </p:cNvPr>
          <p:cNvCxnSpPr>
            <a:cxnSpLocks/>
          </p:cNvCxnSpPr>
          <p:nvPr/>
        </p:nvCxnSpPr>
        <p:spPr>
          <a:xfrm rot="4140000">
            <a:off x="7126818" y="546305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Bilderesultat for inntre kjeldstad">
            <a:extLst>
              <a:ext uri="{FF2B5EF4-FFF2-40B4-BE49-F238E27FC236}">
                <a16:creationId xmlns:a16="http://schemas.microsoft.com/office/drawing/2014/main" id="{F8873DAC-9C31-430A-AC6B-576B9AE9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80796" y="5782578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4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486161-987C-4A00-8237-8A867016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Tanken bak K-bjelken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0D1FC-6C31-44B9-A046-0AF7229CB8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277839"/>
            <a:ext cx="4566202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Sidebord </a:t>
            </a:r>
          </a:p>
          <a:p>
            <a:pPr marL="942960" lvl="1" indent="-342900"/>
            <a:r>
              <a:rPr lang="nb-NO" dirty="0"/>
              <a:t>Dårligere bruksegenskaper</a:t>
            </a:r>
          </a:p>
          <a:p>
            <a:pPr marL="942960" lvl="1" indent="-342900"/>
            <a:r>
              <a:rPr lang="nb-NO" dirty="0"/>
              <a:t>Høyere håndteringskostnader</a:t>
            </a:r>
          </a:p>
          <a:p>
            <a:pPr lvl="1" indent="0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nb-NO" dirty="0"/>
              <a:t>Lav verdiskapning</a:t>
            </a:r>
          </a:p>
          <a:p>
            <a:pPr marL="885810" lvl="1" indent="-285750">
              <a:buFont typeface="Wingdings" panose="05000000000000000000" pitchFamily="2" charset="2"/>
              <a:buChar char="à"/>
            </a:pPr>
            <a:r>
              <a:rPr lang="nb-NO" dirty="0"/>
              <a:t>Lav lønnsomhet</a:t>
            </a:r>
          </a:p>
          <a:p>
            <a:pPr lvl="1" indent="0">
              <a:buNone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Videreforedling til produkt med </a:t>
            </a:r>
          </a:p>
          <a:p>
            <a:pPr marL="942960" lvl="1" indent="-342900"/>
            <a:r>
              <a:rPr lang="nb-NO" dirty="0"/>
              <a:t>Bedre bruksegenskaper enn sidebord</a:t>
            </a:r>
          </a:p>
          <a:p>
            <a:pPr lvl="1" indent="0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nb-NO" dirty="0">
                <a:sym typeface="Wingdings" panose="05000000000000000000" pitchFamily="2" charset="2"/>
              </a:rPr>
              <a:t> Økt verdiskapning og lønnsomhet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76878E-F247-4FB5-9CFE-FC9024CCA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824" y="1175115"/>
            <a:ext cx="2205447" cy="2205447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B04946D-7417-46C4-8350-8C8356A56C43}"/>
              </a:ext>
            </a:extLst>
          </p:cNvPr>
          <p:cNvCxnSpPr>
            <a:cxnSpLocks/>
          </p:cNvCxnSpPr>
          <p:nvPr/>
        </p:nvCxnSpPr>
        <p:spPr>
          <a:xfrm flipV="1">
            <a:off x="5700686" y="1349472"/>
            <a:ext cx="1987051" cy="632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C9FD998D-6B35-4E83-B16F-965BDDD30FB9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700686" y="2181684"/>
            <a:ext cx="1987051" cy="997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15AE827-8B8B-4383-BD6E-E195B1ACC55D}"/>
              </a:ext>
            </a:extLst>
          </p:cNvPr>
          <p:cNvSpPr txBox="1"/>
          <p:nvPr/>
        </p:nvSpPr>
        <p:spPr>
          <a:xfrm>
            <a:off x="4282440" y="1981629"/>
            <a:ext cx="141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u="sng" dirty="0"/>
              <a:t>Sidebord</a:t>
            </a: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57FC8E32-725F-494A-AE6D-364D5B07E97F}"/>
              </a:ext>
            </a:extLst>
          </p:cNvPr>
          <p:cNvCxnSpPr>
            <a:cxnSpLocks/>
          </p:cNvCxnSpPr>
          <p:nvPr/>
        </p:nvCxnSpPr>
        <p:spPr>
          <a:xfrm flipH="1" flipV="1">
            <a:off x="7184693" y="2605308"/>
            <a:ext cx="503044" cy="1759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D866A1E0-FE12-4C7B-A261-5B38570D9601}"/>
              </a:ext>
            </a:extLst>
          </p:cNvPr>
          <p:cNvCxnSpPr>
            <a:cxnSpLocks/>
          </p:cNvCxnSpPr>
          <p:nvPr/>
        </p:nvCxnSpPr>
        <p:spPr>
          <a:xfrm flipH="1" flipV="1">
            <a:off x="8020594" y="2672912"/>
            <a:ext cx="494756" cy="2131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4A97CE8-368D-486A-AD59-105B47258EEA}"/>
              </a:ext>
            </a:extLst>
          </p:cNvPr>
          <p:cNvSpPr txBox="1"/>
          <p:nvPr/>
        </p:nvSpPr>
        <p:spPr>
          <a:xfrm>
            <a:off x="7139286" y="4390340"/>
            <a:ext cx="13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Ytterplank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F4CCC63-2679-4D76-868A-B3B8779AB6BE}"/>
              </a:ext>
            </a:extLst>
          </p:cNvPr>
          <p:cNvSpPr txBox="1"/>
          <p:nvPr/>
        </p:nvSpPr>
        <p:spPr>
          <a:xfrm>
            <a:off x="7687737" y="4759672"/>
            <a:ext cx="139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Innerplank</a:t>
            </a:r>
          </a:p>
        </p:txBody>
      </p:sp>
      <p:pic>
        <p:nvPicPr>
          <p:cNvPr id="12" name="Picture 2" descr="Bilderesultat for inntre kjeldstad">
            <a:extLst>
              <a:ext uri="{FF2B5EF4-FFF2-40B4-BE49-F238E27FC236}">
                <a16:creationId xmlns:a16="http://schemas.microsoft.com/office/drawing/2014/main" id="{B76EA694-A814-4DF3-94CF-1B50DFC5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t="26413" r="16543" b="21337"/>
          <a:stretch/>
        </p:blipFill>
        <p:spPr bwMode="auto">
          <a:xfrm>
            <a:off x="7580796" y="5782578"/>
            <a:ext cx="1317351" cy="5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5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023B1DCC-1F6F-4FBC-9C78-553D5BBBD7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53" y="4690267"/>
            <a:ext cx="805460" cy="1620000"/>
          </a:xfrm>
          <a:prstGeom prst="rect">
            <a:avLst/>
          </a:prstGeom>
        </p:spPr>
      </p:pic>
      <p:sp>
        <p:nvSpPr>
          <p:cNvPr id="1044" name="TekstSylinder 1043">
            <a:extLst>
              <a:ext uri="{FF2B5EF4-FFF2-40B4-BE49-F238E27FC236}">
                <a16:creationId xmlns:a16="http://schemas.microsoft.com/office/drawing/2014/main" id="{04AEF0F6-55EF-465D-B23E-D6FBBD5C356B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3E96B69-3ECC-448C-B160-2B050E90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1. Trinn (K-bjelke)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D2EAB-EC6C-4CC7-9930-B9FA3F2A5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2923" y="1534035"/>
            <a:ext cx="6616504" cy="26978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Utviklingsprosjekt på laminering av sidebord </a:t>
            </a:r>
          </a:p>
          <a:p>
            <a:pPr marL="942960" lvl="1" indent="-342900"/>
            <a:r>
              <a:rPr lang="nb-NO" dirty="0"/>
              <a:t>Prosess</a:t>
            </a:r>
          </a:p>
          <a:p>
            <a:pPr marL="942960" lvl="1" indent="-342900"/>
            <a:r>
              <a:rPr lang="nb-NO" dirty="0"/>
              <a:t>Limtype (fingerskjøting og laminering)</a:t>
            </a:r>
          </a:p>
          <a:p>
            <a:pPr marL="942960" lvl="1" indent="-342900"/>
            <a:r>
              <a:rPr lang="nb-NO" dirty="0"/>
              <a:t>Bøyetesting av laminerte bjelker</a:t>
            </a:r>
          </a:p>
          <a:p>
            <a:pPr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nb-NO" dirty="0">
                <a:sym typeface="Wingdings" panose="05000000000000000000" pitchFamily="2" charset="2"/>
              </a:rPr>
              <a:t> </a:t>
            </a:r>
            <a:r>
              <a:rPr lang="nb-NO" dirty="0"/>
              <a:t>TG 2365 K-bjelke (SINTEF), spennvidde 4,4 m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0C8B16B-D7B2-4FC6-A0FB-A25754E4E09B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E46A25A-4F7A-4646-A7E5-5E84205B1DF5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61C28A0-A34A-4335-BD9D-C69905CFCEE1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DC5C2EE-CC60-44E1-864A-33C57B38EA65}"/>
              </a:ext>
            </a:extLst>
          </p:cNvPr>
          <p:cNvSpPr txBox="1"/>
          <p:nvPr/>
        </p:nvSpPr>
        <p:spPr>
          <a:xfrm>
            <a:off x="544551" y="6331386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AB8F8FD4-787F-49AF-8494-5821B486CB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85822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D772DE44-671A-4F92-8103-50467570D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276" y="4099948"/>
            <a:ext cx="2195758" cy="3502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12867E-ED66-4029-A1F9-4EC7C38F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73513C2-8230-4E25-BAC2-9ABB886E7B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7B6000F0-2530-420A-8CAC-9767F5AC05B2}"/>
              </a:ext>
            </a:extLst>
          </p:cNvPr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0836B998-E048-4513-9101-D0131B9D26C2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Bilde 1038">
            <a:extLst>
              <a:ext uri="{FF2B5EF4-FFF2-40B4-BE49-F238E27FC236}">
                <a16:creationId xmlns:a16="http://schemas.microsoft.com/office/drawing/2014/main" id="{A9AA0850-FF04-4A8E-9069-DC4938A823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835" y="4963893"/>
            <a:ext cx="1692368" cy="1205812"/>
          </a:xfrm>
          <a:prstGeom prst="rect">
            <a:avLst/>
          </a:prstGeom>
        </p:spPr>
      </p:pic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1F02486B-2019-4D8A-97F1-4A56220CB84B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B794BD41-681C-41B2-B178-0C454386754C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955D4FF2-8F42-453B-925D-4FFDEBC36BE8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kobling 60">
            <a:extLst>
              <a:ext uri="{FF2B5EF4-FFF2-40B4-BE49-F238E27FC236}">
                <a16:creationId xmlns:a16="http://schemas.microsoft.com/office/drawing/2014/main" id="{44E554FD-DD9F-483E-A37C-C2059D8CB23D}"/>
              </a:ext>
            </a:extLst>
          </p:cNvPr>
          <p:cNvCxnSpPr>
            <a:cxnSpLocks/>
          </p:cNvCxnSpPr>
          <p:nvPr/>
        </p:nvCxnSpPr>
        <p:spPr>
          <a:xfrm rot="5400000">
            <a:off x="4242214" y="4900247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TekstSylinder 1052">
            <a:extLst>
              <a:ext uri="{FF2B5EF4-FFF2-40B4-BE49-F238E27FC236}">
                <a16:creationId xmlns:a16="http://schemas.microsoft.com/office/drawing/2014/main" id="{51BF6125-0FCA-491B-9A6F-8288E8881FD6}"/>
              </a:ext>
            </a:extLst>
          </p:cNvPr>
          <p:cNvSpPr txBox="1"/>
          <p:nvPr/>
        </p:nvSpPr>
        <p:spPr>
          <a:xfrm>
            <a:off x="544551" y="413778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/>
              <a:t>2x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29E93390-E779-4465-BF23-709ACD3C87B5}"/>
              </a:ext>
            </a:extLst>
          </p:cNvPr>
          <p:cNvSpPr txBox="1"/>
          <p:nvPr/>
        </p:nvSpPr>
        <p:spPr>
          <a:xfrm>
            <a:off x="2620940" y="4205865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100 x 300 mm</a:t>
            </a:r>
            <a:r>
              <a:rPr lang="nb-NO" baseline="30000" dirty="0"/>
              <a:t>2</a:t>
            </a:r>
          </a:p>
        </p:txBody>
      </p:sp>
      <p:cxnSp>
        <p:nvCxnSpPr>
          <p:cNvPr id="79" name="Rett pilkobling 78">
            <a:extLst>
              <a:ext uri="{FF2B5EF4-FFF2-40B4-BE49-F238E27FC236}">
                <a16:creationId xmlns:a16="http://schemas.microsoft.com/office/drawing/2014/main" id="{2AA45385-0D60-4404-8B94-6D91D0CDF43C}"/>
              </a:ext>
            </a:extLst>
          </p:cNvPr>
          <p:cNvCxnSpPr>
            <a:cxnSpLocks/>
          </p:cNvCxnSpPr>
          <p:nvPr/>
        </p:nvCxnSpPr>
        <p:spPr>
          <a:xfrm rot="5400000">
            <a:off x="2192200" y="4919227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Sylinder 80">
            <a:extLst>
              <a:ext uri="{FF2B5EF4-FFF2-40B4-BE49-F238E27FC236}">
                <a16:creationId xmlns:a16="http://schemas.microsoft.com/office/drawing/2014/main" id="{EC7A6183-A063-4ABB-B341-27BB753B970B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0E174E8-63EF-4B41-9FFD-4A2B4E23F3F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551" y="3525413"/>
            <a:ext cx="651303" cy="900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640D065-22CA-4E39-87AD-257B2A6B1CA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851" y="4549705"/>
            <a:ext cx="1119708" cy="1620000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23E4173-B2A3-4037-91D0-08D2A85BFA1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220" y="4769193"/>
            <a:ext cx="69062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Bilde 41">
            <a:extLst>
              <a:ext uri="{FF2B5EF4-FFF2-40B4-BE49-F238E27FC236}">
                <a16:creationId xmlns:a16="http://schemas.microsoft.com/office/drawing/2014/main" id="{C7B40361-2B1A-403D-A9BB-E12E7210BA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081" y="4632887"/>
            <a:ext cx="950326" cy="1620000"/>
          </a:xfrm>
          <a:prstGeom prst="rect">
            <a:avLst/>
          </a:prstGeom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1E559E47-BBEE-41C3-977F-588DBCB207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13" y="4791151"/>
            <a:ext cx="950326" cy="1620000"/>
          </a:xfrm>
          <a:prstGeom prst="rect">
            <a:avLst/>
          </a:prstGeom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8CB82DB6-509F-4014-8988-2B81AA7B6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944" y="4939184"/>
            <a:ext cx="821510" cy="1620000"/>
          </a:xfrm>
          <a:prstGeom prst="rect">
            <a:avLst/>
          </a:prstGeom>
        </p:spPr>
      </p:pic>
      <p:pic>
        <p:nvPicPr>
          <p:cNvPr id="37" name="Bilde 36">
            <a:extLst>
              <a:ext uri="{FF2B5EF4-FFF2-40B4-BE49-F238E27FC236}">
                <a16:creationId xmlns:a16="http://schemas.microsoft.com/office/drawing/2014/main" id="{765FDEC1-5727-4238-BEDD-3CEDECBBD0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747" y="4006853"/>
            <a:ext cx="2195758" cy="35027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CAF28B9-EA17-4A6A-8677-734A22A4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Trinn (K-bjelke)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420C6D-D6C1-4029-9D6F-45D1270734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876" y="1738675"/>
            <a:ext cx="6104443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Bredere moderbjelke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Splitting i 3 K-bjelker</a:t>
            </a:r>
          </a:p>
          <a:p>
            <a:pPr marL="942960" lvl="1" indent="-342900"/>
            <a:r>
              <a:rPr lang="nb-NO" dirty="0"/>
              <a:t>Må ha bøyefasthet som 1. trinn</a:t>
            </a:r>
          </a:p>
          <a:p>
            <a:pPr marL="942960" lvl="1" indent="-342900"/>
            <a:r>
              <a:rPr lang="nb-NO" dirty="0"/>
              <a:t>Må ha samme skjærfasthet som 1. trinn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372E05D-F510-424E-AD57-EF307918C48F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4505189-94A5-4473-BE75-99310C6D95F1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790360-493C-4824-A1C0-E906ED1DD3D2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8A5FD71-6C3A-4646-AB02-7511C2C97FDE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1BA2BE4-8084-40EE-8653-AFC50928F9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0141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BD0BA2-9FD3-44CA-B8B8-66F49C8C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3FEAD6E-BF93-455E-B345-366F06A3F4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0D29A36-551A-478A-8029-90BD7BD057F9}"/>
              </a:ext>
            </a:extLst>
          </p:cNvPr>
          <p:cNvPicPr/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C522DA04-A3B6-4C90-A52D-6441D751DDB3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7FDA3982-2F3E-4B29-988D-884FCA8B5D97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430131B4-1739-475F-B9C0-77501A255270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D216A7AC-E716-4D6A-B04D-FF078AF60C61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E5B44B12-455B-4C50-B766-01325A960DD3}"/>
              </a:ext>
            </a:extLst>
          </p:cNvPr>
          <p:cNvCxnSpPr>
            <a:cxnSpLocks/>
          </p:cNvCxnSpPr>
          <p:nvPr/>
        </p:nvCxnSpPr>
        <p:spPr>
          <a:xfrm rot="5400000">
            <a:off x="4326193" y="5205046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E356B23-CEB3-4A5D-AF19-AF195DACE064}"/>
              </a:ext>
            </a:extLst>
          </p:cNvPr>
          <p:cNvSpPr txBox="1"/>
          <p:nvPr/>
        </p:nvSpPr>
        <p:spPr>
          <a:xfrm>
            <a:off x="508998" y="419458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3x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8D55938-62B3-4E6E-B134-03289D9362AC}"/>
              </a:ext>
            </a:extLst>
          </p:cNvPr>
          <p:cNvSpPr txBox="1"/>
          <p:nvPr/>
        </p:nvSpPr>
        <p:spPr>
          <a:xfrm>
            <a:off x="2628279" y="428691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150</a:t>
            </a:r>
            <a:r>
              <a:rPr lang="nb-NO" dirty="0"/>
              <a:t> x 300 mm</a:t>
            </a:r>
            <a:r>
              <a:rPr lang="nb-NO" baseline="30000" dirty="0"/>
              <a:t>2</a:t>
            </a:r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136E049B-225D-43A1-AA8F-544947488B3A}"/>
              </a:ext>
            </a:extLst>
          </p:cNvPr>
          <p:cNvCxnSpPr>
            <a:cxnSpLocks/>
          </p:cNvCxnSpPr>
          <p:nvPr/>
        </p:nvCxnSpPr>
        <p:spPr>
          <a:xfrm rot="5400000">
            <a:off x="2381429" y="5205046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13CAEAFB-99F9-468B-ABE2-3D5B176ED8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90" y="4963893"/>
            <a:ext cx="1692368" cy="120581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92A7750-81DE-485E-84BF-9D2C7BB789C4}"/>
              </a:ext>
            </a:extLst>
          </p:cNvPr>
          <p:cNvSpPr txBox="1"/>
          <p:nvPr/>
        </p:nvSpPr>
        <p:spPr>
          <a:xfrm>
            <a:off x="508998" y="6386984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218202D-D621-4590-8DA9-82E89AA26081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40" name="Bilde 39">
            <a:extLst>
              <a:ext uri="{FF2B5EF4-FFF2-40B4-BE49-F238E27FC236}">
                <a16:creationId xmlns:a16="http://schemas.microsoft.com/office/drawing/2014/main" id="{6CEAE070-8585-4F6D-99EA-41DBDC717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391" y="4680559"/>
            <a:ext cx="1479188" cy="1620000"/>
          </a:xfrm>
          <a:prstGeom prst="rect">
            <a:avLst/>
          </a:prstGeom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175D2F0E-DC8A-4C05-AA33-7D2CF021C22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06" y="3525413"/>
            <a:ext cx="6513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e 35">
            <a:extLst>
              <a:ext uri="{FF2B5EF4-FFF2-40B4-BE49-F238E27FC236}">
                <a16:creationId xmlns:a16="http://schemas.microsoft.com/office/drawing/2014/main" id="{B640323E-80AB-4F76-8C6B-AF61B5418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626" y="4765703"/>
            <a:ext cx="950400" cy="17074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CAF28B9-EA17-4A6A-8677-734A22A4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Trinn (K-bjelke)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420C6D-D6C1-4029-9D6F-45D1270734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876" y="1738675"/>
            <a:ext cx="6104443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Bredere moderbjelke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Splitting i 3 K-bjelker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372E05D-F510-424E-AD57-EF307918C48F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4505189-94A5-4473-BE75-99310C6D95F1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790360-493C-4824-A1C0-E906ED1DD3D2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8A5FD71-6C3A-4646-AB02-7511C2C97FDE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1BA2BE4-8084-40EE-8653-AFC50928F9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2423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BD0BA2-9FD3-44CA-B8B8-66F49C8C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3FEAD6E-BF93-455E-B345-366F06A3F4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0D29A36-551A-478A-8029-90BD7BD057F9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C522DA04-A3B6-4C90-A52D-6441D751DDB3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7FDA3982-2F3E-4B29-988D-884FCA8B5D97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430131B4-1739-475F-B9C0-77501A255270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D216A7AC-E716-4D6A-B04D-FF078AF60C61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E5B44B12-455B-4C50-B766-01325A960DD3}"/>
              </a:ext>
            </a:extLst>
          </p:cNvPr>
          <p:cNvCxnSpPr>
            <a:cxnSpLocks/>
          </p:cNvCxnSpPr>
          <p:nvPr/>
        </p:nvCxnSpPr>
        <p:spPr>
          <a:xfrm rot="5400000">
            <a:off x="4326193" y="5205046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E356B23-CEB3-4A5D-AF19-AF195DACE064}"/>
              </a:ext>
            </a:extLst>
          </p:cNvPr>
          <p:cNvSpPr txBox="1"/>
          <p:nvPr/>
        </p:nvSpPr>
        <p:spPr>
          <a:xfrm>
            <a:off x="508998" y="419458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3x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8D55938-62B3-4E6E-B134-03289D9362AC}"/>
              </a:ext>
            </a:extLst>
          </p:cNvPr>
          <p:cNvSpPr txBox="1"/>
          <p:nvPr/>
        </p:nvSpPr>
        <p:spPr>
          <a:xfrm>
            <a:off x="2628279" y="428691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150</a:t>
            </a:r>
            <a:r>
              <a:rPr lang="nb-NO" dirty="0"/>
              <a:t> x 300 mm</a:t>
            </a:r>
            <a:r>
              <a:rPr lang="nb-NO" baseline="30000" dirty="0"/>
              <a:t>2</a:t>
            </a:r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136E049B-225D-43A1-AA8F-544947488B3A}"/>
              </a:ext>
            </a:extLst>
          </p:cNvPr>
          <p:cNvCxnSpPr>
            <a:cxnSpLocks/>
          </p:cNvCxnSpPr>
          <p:nvPr/>
        </p:nvCxnSpPr>
        <p:spPr>
          <a:xfrm rot="5400000">
            <a:off x="2417311" y="5140008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13CAEAFB-99F9-468B-ABE2-3D5B176ED8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90" y="4963893"/>
            <a:ext cx="1692368" cy="120581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92A7750-81DE-485E-84BF-9D2C7BB789C4}"/>
              </a:ext>
            </a:extLst>
          </p:cNvPr>
          <p:cNvSpPr txBox="1"/>
          <p:nvPr/>
        </p:nvSpPr>
        <p:spPr>
          <a:xfrm>
            <a:off x="508998" y="6386984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DD806C31-EC00-490C-A01A-15DF6136C5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492" y="4092048"/>
            <a:ext cx="2160515" cy="361661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218202D-D621-4590-8DA9-82E89AA26081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65A27BF-37E9-42A9-9E06-207D24A6DB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495" y="3523772"/>
            <a:ext cx="651303" cy="9000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FB1D994F-BC78-42A4-B254-87349D774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979" y="4685381"/>
            <a:ext cx="1171820" cy="1545051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BED526A6-B0AD-4B32-8C79-9EA0147D4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7" y="4765703"/>
            <a:ext cx="950400" cy="1707435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71A403D6-FE72-435A-B004-1EAE57B732C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57" y="4765703"/>
            <a:ext cx="743351" cy="1707435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7CE3B0D5-BF7F-41AC-B18E-A954669BED5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461" y="4471580"/>
            <a:ext cx="2195758" cy="350273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91C9219B-EB4C-4EC5-A8EB-7F576D9A5C7C}"/>
              </a:ext>
            </a:extLst>
          </p:cNvPr>
          <p:cNvSpPr/>
          <p:nvPr/>
        </p:nvSpPr>
        <p:spPr>
          <a:xfrm>
            <a:off x="6660666" y="4051692"/>
            <a:ext cx="2309251" cy="46015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bøyd mot venstre 3">
            <a:extLst>
              <a:ext uri="{FF2B5EF4-FFF2-40B4-BE49-F238E27FC236}">
                <a16:creationId xmlns:a16="http://schemas.microsoft.com/office/drawing/2014/main" id="{71A341FB-4743-41C2-8743-CFB7CF7EFD63}"/>
              </a:ext>
            </a:extLst>
          </p:cNvPr>
          <p:cNvSpPr/>
          <p:nvPr/>
        </p:nvSpPr>
        <p:spPr>
          <a:xfrm rot="10800000">
            <a:off x="6439097" y="4286501"/>
            <a:ext cx="186367" cy="483934"/>
          </a:xfrm>
          <a:prstGeom prst="curvedLeftArrow">
            <a:avLst>
              <a:gd name="adj1" fmla="val 25000"/>
              <a:gd name="adj2" fmla="val 50000"/>
              <a:gd name="adj3" fmla="val 44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2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e 35">
            <a:extLst>
              <a:ext uri="{FF2B5EF4-FFF2-40B4-BE49-F238E27FC236}">
                <a16:creationId xmlns:a16="http://schemas.microsoft.com/office/drawing/2014/main" id="{B640323E-80AB-4F76-8C6B-AF61B5418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626" y="4765703"/>
            <a:ext cx="950400" cy="17074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CAF28B9-EA17-4A6A-8677-734A22A4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2. Trinn (K-bjelke)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420C6D-D6C1-4029-9D6F-45D1270734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6876" y="1738675"/>
            <a:ext cx="6104443" cy="38208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Bredere moderbjelke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Splitting i 3 K-bjelker</a:t>
            </a:r>
          </a:p>
          <a:p>
            <a:pPr marL="942960" lvl="1" indent="-342900"/>
            <a:r>
              <a:rPr lang="nb-NO" dirty="0"/>
              <a:t>Bøyefasthet </a:t>
            </a:r>
          </a:p>
          <a:p>
            <a:pPr marL="942960" lvl="1" indent="-342900"/>
            <a:r>
              <a:rPr lang="nb-NO" dirty="0" err="1"/>
              <a:t>Skjærfastehet</a:t>
            </a:r>
            <a:r>
              <a:rPr lang="nb-NO" dirty="0"/>
              <a:t> av </a:t>
            </a:r>
            <a:r>
              <a:rPr lang="nb-NO" dirty="0" err="1"/>
              <a:t>limfuge</a:t>
            </a:r>
            <a:endParaRPr lang="nb-NO" dirty="0"/>
          </a:p>
          <a:p>
            <a:pPr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pPr lvl="1" indent="0">
              <a:buNone/>
            </a:pPr>
            <a:r>
              <a:rPr lang="nb-NO" dirty="0">
                <a:sym typeface="Wingdings" panose="05000000000000000000" pitchFamily="2" charset="2"/>
              </a:rPr>
              <a:t> oppdatert </a:t>
            </a:r>
            <a:r>
              <a:rPr lang="nb-NO" dirty="0"/>
              <a:t>TG 2365 K-bjelke (SINTEF)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372E05D-F510-424E-AD57-EF307918C48F}"/>
              </a:ext>
            </a:extLst>
          </p:cNvPr>
          <p:cNvSpPr txBox="1"/>
          <p:nvPr/>
        </p:nvSpPr>
        <p:spPr>
          <a:xfrm>
            <a:off x="7469428" y="6362794"/>
            <a:ext cx="15471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4505189-94A5-4473-BE75-99310C6D95F1}"/>
              </a:ext>
            </a:extLst>
          </p:cNvPr>
          <p:cNvSpPr txBox="1"/>
          <p:nvPr/>
        </p:nvSpPr>
        <p:spPr>
          <a:xfrm>
            <a:off x="7659137" y="611589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Høvling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790360-493C-4824-A1C0-E906ED1DD3D2}"/>
              </a:ext>
            </a:extLst>
          </p:cNvPr>
          <p:cNvSpPr txBox="1"/>
          <p:nvPr/>
        </p:nvSpPr>
        <p:spPr>
          <a:xfrm>
            <a:off x="4773415" y="6252887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Fingerskjøting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8A5FD71-6C3A-4646-AB02-7511C2C97FDE}"/>
              </a:ext>
            </a:extLst>
          </p:cNvPr>
          <p:cNvSpPr txBox="1"/>
          <p:nvPr/>
        </p:nvSpPr>
        <p:spPr>
          <a:xfrm>
            <a:off x="2256751" y="6223671"/>
            <a:ext cx="211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Liming av moderbjelke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1BA2BE4-8084-40EE-8653-AFC50928F9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741" y="3607194"/>
            <a:ext cx="2011199" cy="52423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BD0BA2-9FD3-44CA-B8B8-66F49C8C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9" y="4837138"/>
            <a:ext cx="1773600" cy="1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3FEAD6E-BF93-455E-B345-366F06A3F4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36" y="228520"/>
            <a:ext cx="1288937" cy="167672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0D29A36-551A-478A-8029-90BD7BD057F9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8" r="33960"/>
          <a:stretch/>
        </p:blipFill>
        <p:spPr bwMode="auto">
          <a:xfrm>
            <a:off x="7425530" y="2063323"/>
            <a:ext cx="1091386" cy="122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C522DA04-A3B6-4C90-A52D-6441D751DDB3}"/>
              </a:ext>
            </a:extLst>
          </p:cNvPr>
          <p:cNvCxnSpPr>
            <a:cxnSpLocks/>
          </p:cNvCxnSpPr>
          <p:nvPr/>
        </p:nvCxnSpPr>
        <p:spPr>
          <a:xfrm>
            <a:off x="8904379" y="150682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7FDA3982-2F3E-4B29-988D-884FCA8B5D97}"/>
              </a:ext>
            </a:extLst>
          </p:cNvPr>
          <p:cNvCxnSpPr>
            <a:cxnSpLocks/>
          </p:cNvCxnSpPr>
          <p:nvPr/>
        </p:nvCxnSpPr>
        <p:spPr>
          <a:xfrm>
            <a:off x="8901136" y="2947521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430131B4-1739-475F-B9C0-77501A255270}"/>
              </a:ext>
            </a:extLst>
          </p:cNvPr>
          <p:cNvCxnSpPr>
            <a:cxnSpLocks/>
          </p:cNvCxnSpPr>
          <p:nvPr/>
        </p:nvCxnSpPr>
        <p:spPr>
          <a:xfrm>
            <a:off x="8891807" y="4559973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D216A7AC-E716-4D6A-B04D-FF078AF60C61}"/>
              </a:ext>
            </a:extLst>
          </p:cNvPr>
          <p:cNvCxnSpPr>
            <a:cxnSpLocks/>
          </p:cNvCxnSpPr>
          <p:nvPr/>
        </p:nvCxnSpPr>
        <p:spPr>
          <a:xfrm rot="5400000">
            <a:off x="6776871" y="5344130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E5B44B12-455B-4C50-B766-01325A960DD3}"/>
              </a:ext>
            </a:extLst>
          </p:cNvPr>
          <p:cNvCxnSpPr>
            <a:cxnSpLocks/>
          </p:cNvCxnSpPr>
          <p:nvPr/>
        </p:nvCxnSpPr>
        <p:spPr>
          <a:xfrm rot="5400000">
            <a:off x="4326193" y="5205046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E356B23-CEB3-4A5D-AF19-AF195DACE064}"/>
              </a:ext>
            </a:extLst>
          </p:cNvPr>
          <p:cNvSpPr txBox="1"/>
          <p:nvPr/>
        </p:nvSpPr>
        <p:spPr>
          <a:xfrm>
            <a:off x="508998" y="419458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3x</a:t>
            </a:r>
            <a:r>
              <a:rPr lang="nb-NO" dirty="0"/>
              <a:t> 48 x 300 mm</a:t>
            </a:r>
            <a:r>
              <a:rPr lang="nb-NO" baseline="30000" dirty="0"/>
              <a:t>2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8D55938-62B3-4E6E-B134-03289D9362AC}"/>
              </a:ext>
            </a:extLst>
          </p:cNvPr>
          <p:cNvSpPr txBox="1"/>
          <p:nvPr/>
        </p:nvSpPr>
        <p:spPr>
          <a:xfrm>
            <a:off x="2628279" y="4286914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150</a:t>
            </a:r>
            <a:r>
              <a:rPr lang="nb-NO" dirty="0"/>
              <a:t> x 300 mm</a:t>
            </a:r>
            <a:r>
              <a:rPr lang="nb-NO" baseline="30000" dirty="0"/>
              <a:t>2</a:t>
            </a:r>
          </a:p>
        </p:txBody>
      </p: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136E049B-225D-43A1-AA8F-544947488B3A}"/>
              </a:ext>
            </a:extLst>
          </p:cNvPr>
          <p:cNvCxnSpPr>
            <a:cxnSpLocks/>
          </p:cNvCxnSpPr>
          <p:nvPr/>
        </p:nvCxnSpPr>
        <p:spPr>
          <a:xfrm rot="5400000">
            <a:off x="2417311" y="5140008"/>
            <a:ext cx="0" cy="5140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13CAEAFB-99F9-468B-ABE2-3D5B176ED8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90" y="4963893"/>
            <a:ext cx="1692368" cy="120581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92A7750-81DE-485E-84BF-9D2C7BB789C4}"/>
              </a:ext>
            </a:extLst>
          </p:cNvPr>
          <p:cNvSpPr txBox="1"/>
          <p:nvPr/>
        </p:nvSpPr>
        <p:spPr>
          <a:xfrm>
            <a:off x="508998" y="6386984"/>
            <a:ext cx="141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Splitting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DD806C31-EC00-490C-A01A-15DF6136C5F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492" y="4092048"/>
            <a:ext cx="2160515" cy="361661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218202D-D621-4590-8DA9-82E89AA26081}"/>
              </a:ext>
            </a:extLst>
          </p:cNvPr>
          <p:cNvSpPr txBox="1"/>
          <p:nvPr/>
        </p:nvSpPr>
        <p:spPr>
          <a:xfrm>
            <a:off x="7416005" y="1791482"/>
            <a:ext cx="6655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b="1" dirty="0"/>
              <a:t>Traguiden.se</a:t>
            </a:r>
            <a:endParaRPr lang="nb-NO" sz="1050" b="1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65A27BF-37E9-42A9-9E06-207D24A6DB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495" y="3523772"/>
            <a:ext cx="651303" cy="900000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FB1D994F-BC78-42A4-B254-87349D7742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979" y="4685381"/>
            <a:ext cx="1171820" cy="1545051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BED526A6-B0AD-4B32-8C79-9EA0147D4C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07" y="4765703"/>
            <a:ext cx="950400" cy="1707435"/>
          </a:xfrm>
          <a:prstGeom prst="rect">
            <a:avLst/>
          </a:prstGeom>
        </p:spPr>
      </p:pic>
      <p:pic>
        <p:nvPicPr>
          <p:cNvPr id="34" name="Bilde 33">
            <a:extLst>
              <a:ext uri="{FF2B5EF4-FFF2-40B4-BE49-F238E27FC236}">
                <a16:creationId xmlns:a16="http://schemas.microsoft.com/office/drawing/2014/main" id="{71A403D6-FE72-435A-B004-1EAE57B732C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57" y="4765703"/>
            <a:ext cx="743351" cy="1707435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7CE3B0D5-BF7F-41AC-B18E-A954669BED5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461" y="4471580"/>
            <a:ext cx="2195758" cy="350273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91C9219B-EB4C-4EC5-A8EB-7F576D9A5C7C}"/>
              </a:ext>
            </a:extLst>
          </p:cNvPr>
          <p:cNvSpPr/>
          <p:nvPr/>
        </p:nvSpPr>
        <p:spPr>
          <a:xfrm>
            <a:off x="6660666" y="4051692"/>
            <a:ext cx="2309251" cy="460154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: bøyd mot venstre 3">
            <a:extLst>
              <a:ext uri="{FF2B5EF4-FFF2-40B4-BE49-F238E27FC236}">
                <a16:creationId xmlns:a16="http://schemas.microsoft.com/office/drawing/2014/main" id="{71A341FB-4743-41C2-8743-CFB7CF7EFD63}"/>
              </a:ext>
            </a:extLst>
          </p:cNvPr>
          <p:cNvSpPr/>
          <p:nvPr/>
        </p:nvSpPr>
        <p:spPr>
          <a:xfrm rot="10800000">
            <a:off x="6439097" y="4286501"/>
            <a:ext cx="186367" cy="483934"/>
          </a:xfrm>
          <a:prstGeom prst="curvedLeftArrow">
            <a:avLst>
              <a:gd name="adj1" fmla="val 25000"/>
              <a:gd name="adj2" fmla="val 50000"/>
              <a:gd name="adj3" fmla="val 444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2050" name="Picture 2" descr="Bilderesultat for Icon checkbox">
            <a:extLst>
              <a:ext uri="{FF2B5EF4-FFF2-40B4-BE49-F238E27FC236}">
                <a16:creationId xmlns:a16="http://schemas.microsoft.com/office/drawing/2014/main" id="{3752834C-CFB8-43F7-834D-3736A409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142" y="2522216"/>
            <a:ext cx="343633" cy="3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Bilderesultat for Icon checkbox">
            <a:extLst>
              <a:ext uri="{FF2B5EF4-FFF2-40B4-BE49-F238E27FC236}">
                <a16:creationId xmlns:a16="http://schemas.microsoft.com/office/drawing/2014/main" id="{BEA9934F-61B8-45EB-9E61-9008A0B0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202" y="2840978"/>
            <a:ext cx="343633" cy="3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81437"/>
      </p:ext>
    </p:extLst>
  </p:cSld>
  <p:clrMapOvr>
    <a:masterClrMapping/>
  </p:clrMapOvr>
</p:sld>
</file>

<file path=ppt/theme/theme1.xml><?xml version="1.0" encoding="utf-8"?>
<a:theme xmlns:a="http://schemas.openxmlformats.org/drawingml/2006/main" name="Treteknisk lys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eteknisk 4-3.potx" id="{688958AB-7B63-411A-956B-4DFDFFD64352}" vid="{B201212F-31E3-4156-910E-A0384726EA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8354C6E1A69C41A9AACCEDBCC7B5CF" ma:contentTypeVersion="10" ma:contentTypeDescription="Opprett et nytt dokument." ma:contentTypeScope="" ma:versionID="5dc893a086e09fea55a60db00101e16c">
  <xsd:schema xmlns:xsd="http://www.w3.org/2001/XMLSchema" xmlns:xs="http://www.w3.org/2001/XMLSchema" xmlns:p="http://schemas.microsoft.com/office/2006/metadata/properties" xmlns:ns2="06c22d64-198c-417d-ab60-30bbdbcb6f70" xmlns:ns3="09e4d42b-b6e6-4e38-b68f-1b1755720456" targetNamespace="http://schemas.microsoft.com/office/2006/metadata/properties" ma:root="true" ma:fieldsID="250eb78b19a27b3dbe047c06def69e13" ns2:_="" ns3:_="">
    <xsd:import namespace="06c22d64-198c-417d-ab60-30bbdbcb6f70"/>
    <xsd:import namespace="09e4d42b-b6e6-4e38-b68f-1b1755720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22d64-198c-417d-ab60-30bbdbcb6f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4d42b-b6e6-4e38-b68f-1b175572045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B6A7C9-051F-4324-A410-274313F74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36A5CB-D72E-4E26-B7AB-9FA696D7B5FF}"/>
</file>

<file path=customXml/itemProps3.xml><?xml version="1.0" encoding="utf-8"?>
<ds:datastoreItem xmlns:ds="http://schemas.openxmlformats.org/officeDocument/2006/customXml" ds:itemID="{363900DF-B4E8-487A-A5B3-CE701E7F815C}">
  <ds:schemaRefs>
    <ds:schemaRef ds:uri="970120df-ff64-4164-a9a8-a3608b05297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ac5f9bd9-185b-4250-a9d0-8cbbcd0c72e4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treteknisk 4-3</Template>
  <TotalTime>1441</TotalTime>
  <Words>914</Words>
  <Application>Microsoft Office PowerPoint</Application>
  <PresentationFormat>Skjermfremvisning (4:3)</PresentationFormat>
  <Paragraphs>170</Paragraphs>
  <Slides>15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 Light</vt:lpstr>
      <vt:lpstr>Segoe UI Semibold</vt:lpstr>
      <vt:lpstr>Segoe UI Semilight</vt:lpstr>
      <vt:lpstr>Wingdings</vt:lpstr>
      <vt:lpstr>Treteknisk lys</vt:lpstr>
      <vt:lpstr>K-bjelke – suksess på flere trinn!</vt:lpstr>
      <vt:lpstr>K-bjelke</vt:lpstr>
      <vt:lpstr>K-bjelke</vt:lpstr>
      <vt:lpstr>Skurlastproduksjon</vt:lpstr>
      <vt:lpstr>Tanken bak K-bjelken</vt:lpstr>
      <vt:lpstr>1. Trinn (K-bjelke)</vt:lpstr>
      <vt:lpstr>2. Trinn (K-bjelke)</vt:lpstr>
      <vt:lpstr>2. Trinn (K-bjelke)</vt:lpstr>
      <vt:lpstr>2. Trinn (K-bjelke)</vt:lpstr>
      <vt:lpstr>3. Trinn (K-bjelke pluss)</vt:lpstr>
      <vt:lpstr>3. Trinn (K-bjelke pluss)</vt:lpstr>
      <vt:lpstr>Sorteringsforsøk</vt:lpstr>
      <vt:lpstr>3. Trinn (K-bjelke pluss)</vt:lpstr>
      <vt:lpstr>Oppsummering</vt:lpstr>
      <vt:lpstr>Takk for oppmerksomheten!</vt:lpstr>
    </vt:vector>
  </TitlesOfParts>
  <Company>Norsk Treteknisk Institutt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Karl Mahnert</dc:creator>
  <cp:lastModifiedBy>Karl Mahnert</cp:lastModifiedBy>
  <cp:revision>3</cp:revision>
  <cp:lastPrinted>2019-12-03T17:22:14Z</cp:lastPrinted>
  <dcterms:created xsi:type="dcterms:W3CDTF">2019-11-27T10:48:42Z</dcterms:created>
  <dcterms:modified xsi:type="dcterms:W3CDTF">2019-12-04T06:49:26Z</dcterms:modified>
  <cp:version>20151026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0x010100668354C6E1A69C41A9AACCEDBCC7B5CF</vt:lpwstr>
  </property>
</Properties>
</file>